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7" r:id="rId2"/>
    <p:sldId id="284" r:id="rId3"/>
    <p:sldId id="283" r:id="rId4"/>
    <p:sldId id="285" r:id="rId5"/>
    <p:sldId id="288" r:id="rId6"/>
    <p:sldId id="289" r:id="rId7"/>
    <p:sldId id="291" r:id="rId8"/>
    <p:sldId id="292" r:id="rId9"/>
    <p:sldId id="294" r:id="rId10"/>
    <p:sldId id="312" r:id="rId11"/>
    <p:sldId id="295" r:id="rId12"/>
    <p:sldId id="260" r:id="rId13"/>
    <p:sldId id="262" r:id="rId14"/>
    <p:sldId id="263" r:id="rId15"/>
    <p:sldId id="296" r:id="rId16"/>
    <p:sldId id="299" r:id="rId17"/>
    <p:sldId id="269" r:id="rId18"/>
    <p:sldId id="300" r:id="rId19"/>
    <p:sldId id="270" r:id="rId20"/>
    <p:sldId id="301" r:id="rId21"/>
    <p:sldId id="271" r:id="rId22"/>
    <p:sldId id="302" r:id="rId23"/>
    <p:sldId id="272" r:id="rId24"/>
    <p:sldId id="303" r:id="rId25"/>
    <p:sldId id="298" r:id="rId26"/>
    <p:sldId id="304" r:id="rId27"/>
    <p:sldId id="307" r:id="rId28"/>
    <p:sldId id="305" r:id="rId29"/>
    <p:sldId id="309" r:id="rId30"/>
    <p:sldId id="310" r:id="rId31"/>
    <p:sldId id="311" r:id="rId32"/>
    <p:sldId id="313" r:id="rId33"/>
    <p:sldId id="297" r:id="rId34"/>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4" autoAdjust="0"/>
    <p:restoredTop sz="94660"/>
  </p:normalViewPr>
  <p:slideViewPr>
    <p:cSldViewPr snapToGrid="0">
      <p:cViewPr varScale="1">
        <p:scale>
          <a:sx n="72" d="100"/>
          <a:sy n="72" d="100"/>
        </p:scale>
        <p:origin x="5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000" b="1">
                <a:solidFill>
                  <a:schemeClr val="accent2">
                    <a:lumMod val="7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1B805F-FF0F-4BAA-A3A3-E4F945D687F8}" type="datetimeFigureOut">
              <a:rPr lang="en-US" dirty="0"/>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61F3A6-CC5D-4649-8527-DB0C21FDDFD9}" type="datetimeFigureOut">
              <a:rPr lang="en-US" dirty="0"/>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lvl1pPr>
              <a:defRPr>
                <a:solidFill>
                  <a:schemeClr val="accent2">
                    <a:lumMod val="50000"/>
                  </a:schemeClr>
                </a:solidFill>
              </a:defRPr>
            </a:lvl1pPr>
          </a:lstStyle>
          <a:p>
            <a:fld id="{5B6F927C-B73E-4F9D-ADFE-F6E23BD7CEE8}" type="datetimeFigureOut">
              <a:rPr lang="en-US" dirty="0"/>
              <a:t>1/6/2023</a:t>
            </a:fld>
            <a:endParaRPr lang="en-US" dirty="0"/>
          </a:p>
        </p:txBody>
      </p:sp>
      <p:sp>
        <p:nvSpPr>
          <p:cNvPr id="5" name="Footer Placeholder 4"/>
          <p:cNvSpPr>
            <a:spLocks noGrp="1"/>
          </p:cNvSpPr>
          <p:nvPr>
            <p:ph type="ftr" sz="quarter" idx="11"/>
          </p:nvPr>
        </p:nvSpPr>
        <p:spPr>
          <a:xfrm>
            <a:off x="2182708" y="6272784"/>
            <a:ext cx="6327648" cy="365125"/>
          </a:xfrm>
        </p:spPr>
        <p:txBody>
          <a:bodyPr/>
          <a:lstStyle>
            <a:lvl1pPr>
              <a:defRPr>
                <a:solidFill>
                  <a:schemeClr val="accent2">
                    <a:lumMod val="50000"/>
                  </a:schemeClr>
                </a:solidFill>
              </a:defRPr>
            </a:lvl1p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B1FFFF-984A-4EE5-9BF2-EC9310C878F1}" type="datetimeFigureOut">
              <a:rPr lang="en-US" dirty="0"/>
              <a:t>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3271C1-B42E-4A60-A25F-0185B888604B}" type="datetimeFigureOut">
              <a:rPr lang="en-US" dirty="0"/>
              <a:t>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416292-3725-4763-8973-4C59F0403D99}" type="datetimeFigureOut">
              <a:rPr lang="en-US" dirty="0"/>
              <a:t>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996D1-8909-469F-911A-4C12C68BF5D9}" type="datetimeFigureOut">
              <a:rPr lang="en-US" dirty="0"/>
              <a:t>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16A73BC-5D11-4675-B334-102E1E8C9B50}" type="datetimeFigureOut">
              <a:rPr lang="en-US" dirty="0"/>
              <a:t>1/6/2023</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2">
                    <a:lumMod val="75000"/>
                  </a:schemeClr>
                </a:solidFill>
              </a:defRPr>
            </a:lvl1pPr>
          </a:lstStyle>
          <a:p>
            <a:fld id="{27B8E45F-652B-4E89-8925-000B0AB8FD98}" type="datetimeFigureOut">
              <a:rPr lang="en-US" dirty="0"/>
              <a:t>1/6/2023</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0B5C51-60B3-48EF-AA78-DB950F30DBA2}" type="datetimeFigureOut">
              <a:rPr lang="en-US" dirty="0"/>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D676B-6E73-4E3B-A9B3-4966DB9B52A5}" type="datetimeFigureOut">
              <a:rPr lang="en-US" dirty="0"/>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DA775-4F2A-4498-9682-544A7D5E0BE8}"/>
              </a:ext>
            </a:extLst>
          </p:cNvPr>
          <p:cNvSpPr>
            <a:spLocks noGrp="1"/>
          </p:cNvSpPr>
          <p:nvPr>
            <p:ph type="title"/>
          </p:nvPr>
        </p:nvSpPr>
        <p:spPr>
          <a:xfrm>
            <a:off x="609600" y="277814"/>
            <a:ext cx="10972800" cy="1139825"/>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71CF894-C6EA-4413-B4BE-0711E3F70CE1}"/>
              </a:ext>
            </a:extLst>
          </p:cNvPr>
          <p:cNvSpPr>
            <a:spLocks noGrp="1"/>
          </p:cNvSpPr>
          <p:nvPr>
            <p:ph type="body" sz="half" idx="1"/>
          </p:nvPr>
        </p:nvSpPr>
        <p:spPr>
          <a:xfrm>
            <a:off x="609600" y="1600201"/>
            <a:ext cx="5384800" cy="4530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Media Placeholder 3">
            <a:extLst>
              <a:ext uri="{FF2B5EF4-FFF2-40B4-BE49-F238E27FC236}">
                <a16:creationId xmlns:a16="http://schemas.microsoft.com/office/drawing/2014/main" id="{DC77BC24-D06F-41B4-BEBF-52ADDBB4DF4B}"/>
              </a:ext>
            </a:extLst>
          </p:cNvPr>
          <p:cNvSpPr>
            <a:spLocks noGrp="1"/>
          </p:cNvSpPr>
          <p:nvPr>
            <p:ph type="media" sz="half" idx="2"/>
          </p:nvPr>
        </p:nvSpPr>
        <p:spPr>
          <a:xfrm>
            <a:off x="6197600" y="1600201"/>
            <a:ext cx="5384800" cy="4530725"/>
          </a:xfrm>
        </p:spPr>
        <p:txBody>
          <a:bodyPr/>
          <a:lstStyle/>
          <a:p>
            <a:endParaRPr lang="en-GB"/>
          </a:p>
        </p:txBody>
      </p:sp>
      <p:sp>
        <p:nvSpPr>
          <p:cNvPr id="5" name="Date Placeholder 4">
            <a:extLst>
              <a:ext uri="{FF2B5EF4-FFF2-40B4-BE49-F238E27FC236}">
                <a16:creationId xmlns:a16="http://schemas.microsoft.com/office/drawing/2014/main" id="{01BFE3E5-E078-4ABF-A238-55C2217F75FC}"/>
              </a:ext>
            </a:extLst>
          </p:cNvPr>
          <p:cNvSpPr>
            <a:spLocks noGrp="1"/>
          </p:cNvSpPr>
          <p:nvPr>
            <p:ph type="dt" sz="half" idx="10"/>
          </p:nvPr>
        </p:nvSpPr>
        <p:spPr>
          <a:xfrm>
            <a:off x="609600" y="6248400"/>
            <a:ext cx="2844800" cy="457200"/>
          </a:xfrm>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78932354-BFCE-4640-B0D7-480AE1FFE0E5}"/>
              </a:ext>
            </a:extLst>
          </p:cNvPr>
          <p:cNvSpPr>
            <a:spLocks noGrp="1"/>
          </p:cNvSpPr>
          <p:nvPr>
            <p:ph type="ftr" sz="quarter" idx="11"/>
          </p:nvPr>
        </p:nvSpPr>
        <p:spPr>
          <a:xfrm>
            <a:off x="4165600" y="6248400"/>
            <a:ext cx="3860800" cy="457200"/>
          </a:xfrm>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380D1B57-42C3-4F36-88CD-52E3B69EE3C8}"/>
              </a:ext>
            </a:extLst>
          </p:cNvPr>
          <p:cNvSpPr>
            <a:spLocks noGrp="1"/>
          </p:cNvSpPr>
          <p:nvPr>
            <p:ph type="sldNum" sz="quarter" idx="12"/>
          </p:nvPr>
        </p:nvSpPr>
        <p:spPr>
          <a:xfrm>
            <a:off x="8737600" y="6248400"/>
            <a:ext cx="2844800" cy="457200"/>
          </a:xfrm>
        </p:spPr>
        <p:txBody>
          <a:bodyPr/>
          <a:lstStyle>
            <a:lvl1pPr>
              <a:defRPr/>
            </a:lvl1pPr>
          </a:lstStyle>
          <a:p>
            <a:fld id="{052404B3-BB0D-4412-9435-69126852751A}" type="slidenum">
              <a:rPr lang="en-GB" altLang="en-US"/>
              <a:pPr/>
              <a:t>‹#›</a:t>
            </a:fld>
            <a:endParaRPr lang="en-GB" altLang="en-US"/>
          </a:p>
        </p:txBody>
      </p:sp>
    </p:spTree>
    <p:extLst>
      <p:ext uri="{BB962C8B-B14F-4D97-AF65-F5344CB8AC3E}">
        <p14:creationId xmlns:p14="http://schemas.microsoft.com/office/powerpoint/2010/main" val="1114107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accent2">
                    <a:lumMod val="50000"/>
                  </a:schemeClr>
                </a:solidFill>
              </a:defRPr>
            </a:lvl1pPr>
          </a:lstStyle>
          <a:p>
            <a:fld id="{C4A3462A-2D5B-48AF-A3D4-EF8A90A50A80}" type="datetimeFigureOut">
              <a:rPr lang="en-US" dirty="0"/>
              <a:t>1/6/2023</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accent2">
                    <a:lumMod val="50000"/>
                  </a:schemeClr>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2">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Lst>
  <p:hf sldNum="0" hdr="0" ftr="0" dt="0"/>
  <p:txStyles>
    <p:titleStyle>
      <a:lvl1pPr algn="l" defTabSz="914400" rtl="0" eaLnBrk="1" latinLnBrk="0" hangingPunct="1">
        <a:lnSpc>
          <a:spcPct val="90000"/>
        </a:lnSpc>
        <a:spcBef>
          <a:spcPct val="0"/>
        </a:spcBef>
        <a:buNone/>
        <a:defRPr sz="4800" b="1" kern="1200" cap="none"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bbc.co.uk/teach/school-radio/assemblies-ks1-ks2-chinese-new-year-festivals-lunar-festival/zp993j6" TargetMode="Externa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chineasy.com/the-characteristics-of-each-chinese-zodiac/" TargetMode="External"/><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hyperlink" Target="https://www.google.com/search?q=chinese+zodiac+story+video&amp;safe=active&amp;source=lnms&amp;tbm=vid&amp;sa=X&amp;ved=2ahUKEwigksqH3bL8AhWIM8AKHcmfAgYQ_AUoAXoECAEQAw&amp;biw=1319&amp;bih=657&amp;dpr=1#fpstate=ive&amp;vld=cid:8fa673dc,vid:eVClAj8q_lY" TargetMode="External"/><Relationship Id="rId5" Type="http://schemas.openxmlformats.org/officeDocument/2006/relationships/image" Target="../media/image3.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2.png"/><Relationship Id="rId5" Type="http://schemas.microsoft.com/office/2007/relationships/hdphoto" Target="../media/hdphoto1.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2.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7.jpeg"/><Relationship Id="rId3" Type="http://schemas.microsoft.com/office/2007/relationships/hdphoto" Target="../media/hdphoto2.wdp"/><Relationship Id="rId7"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6.png"/><Relationship Id="rId5" Type="http://schemas.microsoft.com/office/2007/relationships/hdphoto" Target="../media/hdphoto1.wdp"/><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9.png"/><Relationship Id="rId3" Type="http://schemas.microsoft.com/office/2007/relationships/hdphoto" Target="../media/hdphoto2.wdp"/><Relationship Id="rId7"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8.png"/><Relationship Id="rId5" Type="http://schemas.microsoft.com/office/2007/relationships/hdphoto" Target="../media/hdphoto1.wdp"/><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2.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41.png"/><Relationship Id="rId5" Type="http://schemas.microsoft.com/office/2007/relationships/hdphoto" Target="../media/hdphoto1.wdp"/><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3.jpe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hyperlink" Target="https://www.buzzfeed.com/usbank/what-should-your-chinese-zodiac-sign-actually-be-3qnh0" TargetMode="External"/><Relationship Id="rId5" Type="http://schemas.microsoft.com/office/2007/relationships/hdphoto" Target="../media/hdphoto1.wdp"/><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0E145987-48D8-4AE9-A44B-76DF9BFA506A}"/>
              </a:ext>
            </a:extLst>
          </p:cNvPr>
          <p:cNvSpPr>
            <a:spLocks noGrp="1" noChangeArrowheads="1"/>
          </p:cNvSpPr>
          <p:nvPr>
            <p:ph type="ctrTitle"/>
          </p:nvPr>
        </p:nvSpPr>
        <p:spPr/>
        <p:txBody>
          <a:bodyPr/>
          <a:lstStyle/>
          <a:p>
            <a:endParaRPr lang="en-US" altLang="en-US"/>
          </a:p>
        </p:txBody>
      </p:sp>
      <p:sp>
        <p:nvSpPr>
          <p:cNvPr id="2051" name="Rectangle 3">
            <a:extLst>
              <a:ext uri="{FF2B5EF4-FFF2-40B4-BE49-F238E27FC236}">
                <a16:creationId xmlns:a16="http://schemas.microsoft.com/office/drawing/2014/main" id="{605064FF-63F1-48F4-B4D6-775B86ECAE5E}"/>
              </a:ext>
            </a:extLst>
          </p:cNvPr>
          <p:cNvSpPr>
            <a:spLocks noGrp="1" noChangeArrowheads="1"/>
          </p:cNvSpPr>
          <p:nvPr>
            <p:ph type="subTitle" idx="1"/>
          </p:nvPr>
        </p:nvSpPr>
        <p:spPr/>
        <p:txBody>
          <a:bodyPr/>
          <a:lstStyle/>
          <a:p>
            <a:endParaRPr lang="en-US" altLang="en-US"/>
          </a:p>
        </p:txBody>
      </p:sp>
      <p:sp>
        <p:nvSpPr>
          <p:cNvPr id="2053" name="WordArt 5">
            <a:extLst>
              <a:ext uri="{FF2B5EF4-FFF2-40B4-BE49-F238E27FC236}">
                <a16:creationId xmlns:a16="http://schemas.microsoft.com/office/drawing/2014/main" id="{0E4A81DA-B565-4DAE-8BFD-DDB931624172}"/>
              </a:ext>
            </a:extLst>
          </p:cNvPr>
          <p:cNvSpPr>
            <a:spLocks noChangeArrowheads="1" noChangeShapeType="1" noTextEdit="1"/>
          </p:cNvSpPr>
          <p:nvPr/>
        </p:nvSpPr>
        <p:spPr bwMode="auto">
          <a:xfrm>
            <a:off x="1774826" y="549275"/>
            <a:ext cx="8893175" cy="345598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3600" kern="10">
                <a:ln w="9525">
                  <a:solidFill>
                    <a:srgbClr val="000000"/>
                  </a:solidFill>
                  <a:round/>
                  <a:headEnd/>
                  <a:tailEnd/>
                </a:ln>
                <a:solidFill>
                  <a:srgbClr val="FF0000"/>
                </a:solidFill>
                <a:latin typeface="Arial Black" panose="020B0A04020102020204" pitchFamily="34" charset="0"/>
              </a:rPr>
              <a:t>Chinese New </a:t>
            </a:r>
          </a:p>
          <a:p>
            <a:pPr algn="ctr"/>
            <a:r>
              <a:rPr lang="en-GB" sz="3600" kern="10">
                <a:ln w="9525">
                  <a:solidFill>
                    <a:srgbClr val="000000"/>
                  </a:solidFill>
                  <a:round/>
                  <a:headEnd/>
                  <a:tailEnd/>
                </a:ln>
                <a:solidFill>
                  <a:srgbClr val="FF0000"/>
                </a:solidFill>
                <a:latin typeface="Arial Black" panose="020B0A04020102020204" pitchFamily="34" charset="0"/>
              </a:rPr>
              <a:t>Year</a:t>
            </a:r>
          </a:p>
        </p:txBody>
      </p:sp>
      <p:pic>
        <p:nvPicPr>
          <p:cNvPr id="2059" name="Picture 11" descr="story_icon">
            <a:extLst>
              <a:ext uri="{FF2B5EF4-FFF2-40B4-BE49-F238E27FC236}">
                <a16:creationId xmlns:a16="http://schemas.microsoft.com/office/drawing/2014/main" id="{BB3A049A-F5C7-47A9-BB9B-8DAA73CD6A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5" y="2276475"/>
            <a:ext cx="857250" cy="76200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story_icon">
            <a:extLst>
              <a:ext uri="{FF2B5EF4-FFF2-40B4-BE49-F238E27FC236}">
                <a16:creationId xmlns:a16="http://schemas.microsoft.com/office/drawing/2014/main" id="{22FD79DE-2645-4566-9929-36CD7D2781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25" y="2276475"/>
            <a:ext cx="857250" cy="762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7C272-B91C-415B-B603-1E7C6405585C}"/>
              </a:ext>
            </a:extLst>
          </p:cNvPr>
          <p:cNvSpPr>
            <a:spLocks noGrp="1"/>
          </p:cNvSpPr>
          <p:nvPr>
            <p:ph type="title"/>
          </p:nvPr>
        </p:nvSpPr>
        <p:spPr/>
        <p:txBody>
          <a:bodyPr/>
          <a:lstStyle/>
          <a:p>
            <a:r>
              <a:rPr lang="en-GB" dirty="0"/>
              <a:t>Chinese New Year</a:t>
            </a:r>
          </a:p>
        </p:txBody>
      </p:sp>
      <p:sp>
        <p:nvSpPr>
          <p:cNvPr id="3" name="Content Placeholder 2">
            <a:extLst>
              <a:ext uri="{FF2B5EF4-FFF2-40B4-BE49-F238E27FC236}">
                <a16:creationId xmlns:a16="http://schemas.microsoft.com/office/drawing/2014/main" id="{1B31362B-A98C-4630-A23F-8BB7679511A3}"/>
              </a:ext>
            </a:extLst>
          </p:cNvPr>
          <p:cNvSpPr>
            <a:spLocks noGrp="1"/>
          </p:cNvSpPr>
          <p:nvPr>
            <p:ph sz="half" idx="1"/>
          </p:nvPr>
        </p:nvSpPr>
        <p:spPr>
          <a:xfrm>
            <a:off x="349956" y="2194560"/>
            <a:ext cx="5474772" cy="3977640"/>
          </a:xfrm>
        </p:spPr>
        <p:txBody>
          <a:bodyPr>
            <a:noAutofit/>
          </a:bodyPr>
          <a:lstStyle/>
          <a:p>
            <a:r>
              <a:rPr lang="en-GB" sz="2600" dirty="0"/>
              <a:t>Chinese New Year usually falls around </a:t>
            </a:r>
            <a:r>
              <a:rPr lang="en-GB" sz="2600" b="1" dirty="0"/>
              <a:t>January or February</a:t>
            </a:r>
            <a:r>
              <a:rPr lang="en-GB" sz="2600" dirty="0"/>
              <a:t>. </a:t>
            </a:r>
          </a:p>
          <a:p>
            <a:r>
              <a:rPr lang="en-GB" sz="2600" dirty="0"/>
              <a:t>In </a:t>
            </a:r>
            <a:r>
              <a:rPr lang="en-GB" sz="2600" b="1" dirty="0"/>
              <a:t>Chinese culture</a:t>
            </a:r>
            <a:r>
              <a:rPr lang="en-GB" sz="2600" dirty="0"/>
              <a:t>, it's a time when people gather together with their families, decorate their homes with colourful lanterns, and </a:t>
            </a:r>
            <a:r>
              <a:rPr lang="en-GB" sz="2600" b="1" dirty="0"/>
              <a:t>celebrate the new year. </a:t>
            </a:r>
          </a:p>
          <a:p>
            <a:r>
              <a:rPr lang="en-GB" sz="2600" dirty="0"/>
              <a:t>But how much do you know about the festival?</a:t>
            </a:r>
          </a:p>
        </p:txBody>
      </p:sp>
      <p:pic>
        <p:nvPicPr>
          <p:cNvPr id="5" name="Picture 9" descr="Use the Print button on your browser to print this page.  Then click the Back button.">
            <a:extLst>
              <a:ext uri="{FF2B5EF4-FFF2-40B4-BE49-F238E27FC236}">
                <a16:creationId xmlns:a16="http://schemas.microsoft.com/office/drawing/2014/main" id="{AB109A14-9859-4F5E-97B9-1DC5CFB54EC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64288" y="2494848"/>
            <a:ext cx="4754562" cy="3376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81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E4A3A1-2027-41E0-8F80-2E07CDABC754}"/>
              </a:ext>
            </a:extLst>
          </p:cNvPr>
          <p:cNvPicPr>
            <a:picLocks noChangeAspect="1"/>
          </p:cNvPicPr>
          <p:nvPr/>
        </p:nvPicPr>
        <p:blipFill>
          <a:blip r:embed="rId2"/>
          <a:stretch>
            <a:fillRect/>
          </a:stretch>
        </p:blipFill>
        <p:spPr>
          <a:xfrm>
            <a:off x="2438400" y="132184"/>
            <a:ext cx="7168444" cy="6461352"/>
          </a:xfrm>
          <a:prstGeom prst="rect">
            <a:avLst/>
          </a:prstGeom>
        </p:spPr>
      </p:pic>
      <p:pic>
        <p:nvPicPr>
          <p:cNvPr id="3" name="Picture 2">
            <a:extLst>
              <a:ext uri="{FF2B5EF4-FFF2-40B4-BE49-F238E27FC236}">
                <a16:creationId xmlns:a16="http://schemas.microsoft.com/office/drawing/2014/main" id="{6EC9BEDE-C990-4B81-A338-95BBC6188D43}"/>
              </a:ext>
            </a:extLst>
          </p:cNvPr>
          <p:cNvPicPr>
            <a:picLocks noChangeAspect="1"/>
          </p:cNvPicPr>
          <p:nvPr/>
        </p:nvPicPr>
        <p:blipFill>
          <a:blip r:embed="rId3"/>
          <a:stretch>
            <a:fillRect/>
          </a:stretch>
        </p:blipFill>
        <p:spPr>
          <a:xfrm>
            <a:off x="2245505" y="5057422"/>
            <a:ext cx="385790" cy="1343377"/>
          </a:xfrm>
          <a:prstGeom prst="rect">
            <a:avLst/>
          </a:prstGeom>
        </p:spPr>
      </p:pic>
    </p:spTree>
    <p:extLst>
      <p:ext uri="{BB962C8B-B14F-4D97-AF65-F5344CB8AC3E}">
        <p14:creationId xmlns:p14="http://schemas.microsoft.com/office/powerpoint/2010/main" val="2699531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11120-3EB4-4735-A483-54FC41B059A1}"/>
              </a:ext>
            </a:extLst>
          </p:cNvPr>
          <p:cNvSpPr>
            <a:spLocks noGrp="1"/>
          </p:cNvSpPr>
          <p:nvPr>
            <p:ph type="title"/>
          </p:nvPr>
        </p:nvSpPr>
        <p:spPr>
          <a:xfrm>
            <a:off x="1069848" y="484631"/>
            <a:ext cx="10058400" cy="6130658"/>
          </a:xfrm>
        </p:spPr>
        <p:txBody>
          <a:bodyPr>
            <a:normAutofit fontScale="90000"/>
          </a:bodyPr>
          <a:lstStyle/>
          <a:p>
            <a:r>
              <a:rPr lang="en-GB" u="sng" dirty="0">
                <a:solidFill>
                  <a:srgbClr val="FF0000"/>
                </a:solidFill>
              </a:rPr>
              <a:t>Red</a:t>
            </a:r>
            <a:r>
              <a:rPr lang="en-GB" u="sng" dirty="0"/>
              <a:t> </a:t>
            </a:r>
            <a:r>
              <a:rPr lang="en-GB" dirty="0"/>
              <a:t>represents good luck – </a:t>
            </a:r>
            <a:br>
              <a:rPr lang="en-GB" dirty="0"/>
            </a:br>
            <a:br>
              <a:rPr lang="en-GB" dirty="0"/>
            </a:br>
            <a:r>
              <a:rPr lang="en-GB" dirty="0"/>
              <a:t>Money is given to family and close friends in envelopes made of red paper, which symbolises good luck and fortune. </a:t>
            </a:r>
            <a:br>
              <a:rPr lang="en-GB" dirty="0"/>
            </a:br>
            <a:br>
              <a:rPr lang="en-GB" dirty="0"/>
            </a:br>
            <a:r>
              <a:rPr lang="en-GB" dirty="0"/>
              <a:t>Decorating homes with red</a:t>
            </a:r>
            <a:br>
              <a:rPr lang="en-GB" dirty="0"/>
            </a:br>
            <a:r>
              <a:rPr lang="en-GB" dirty="0"/>
              <a:t>lanterns is also said to bring good luck to the home.</a:t>
            </a:r>
          </a:p>
        </p:txBody>
      </p:sp>
      <p:pic>
        <p:nvPicPr>
          <p:cNvPr id="1026" name="Picture 2" descr="Image result for chinese red lantern">
            <a:extLst>
              <a:ext uri="{FF2B5EF4-FFF2-40B4-BE49-F238E27FC236}">
                <a16:creationId xmlns:a16="http://schemas.microsoft.com/office/drawing/2014/main" id="{44D30D69-F46F-4D84-8049-37D4DED00E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0380" y="3549960"/>
            <a:ext cx="1733550" cy="17335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8A29C44-C165-4AF7-B620-0480AAA2CCE5}"/>
              </a:ext>
            </a:extLst>
          </p:cNvPr>
          <p:cNvPicPr>
            <a:picLocks noChangeAspect="1"/>
          </p:cNvPicPr>
          <p:nvPr/>
        </p:nvPicPr>
        <p:blipFill>
          <a:blip r:embed="rId3"/>
          <a:stretch>
            <a:fillRect/>
          </a:stretch>
        </p:blipFill>
        <p:spPr>
          <a:xfrm>
            <a:off x="9798756" y="654360"/>
            <a:ext cx="2136598" cy="1031917"/>
          </a:xfrm>
          <a:prstGeom prst="rect">
            <a:avLst/>
          </a:prstGeom>
        </p:spPr>
      </p:pic>
    </p:spTree>
    <p:extLst>
      <p:ext uri="{BB962C8B-B14F-4D97-AF65-F5344CB8AC3E}">
        <p14:creationId xmlns:p14="http://schemas.microsoft.com/office/powerpoint/2010/main" val="890816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8C4659-51F5-4242-B6DB-FAFA79127AE2}"/>
              </a:ext>
            </a:extLst>
          </p:cNvPr>
          <p:cNvPicPr>
            <a:picLocks noChangeAspect="1"/>
          </p:cNvPicPr>
          <p:nvPr/>
        </p:nvPicPr>
        <p:blipFill>
          <a:blip r:embed="rId2"/>
          <a:stretch>
            <a:fillRect/>
          </a:stretch>
        </p:blipFill>
        <p:spPr>
          <a:xfrm>
            <a:off x="2375077" y="214489"/>
            <a:ext cx="7441846" cy="6819576"/>
          </a:xfrm>
          <a:prstGeom prst="rect">
            <a:avLst/>
          </a:prstGeom>
        </p:spPr>
      </p:pic>
      <p:pic>
        <p:nvPicPr>
          <p:cNvPr id="3" name="Picture 2">
            <a:extLst>
              <a:ext uri="{FF2B5EF4-FFF2-40B4-BE49-F238E27FC236}">
                <a16:creationId xmlns:a16="http://schemas.microsoft.com/office/drawing/2014/main" id="{AC2F8DDF-CD01-4FB1-A129-127EE7CAFB52}"/>
              </a:ext>
            </a:extLst>
          </p:cNvPr>
          <p:cNvPicPr>
            <a:picLocks noChangeAspect="1"/>
          </p:cNvPicPr>
          <p:nvPr/>
        </p:nvPicPr>
        <p:blipFill>
          <a:blip r:embed="rId3"/>
          <a:stretch>
            <a:fillRect/>
          </a:stretch>
        </p:blipFill>
        <p:spPr>
          <a:xfrm>
            <a:off x="2182182" y="5379156"/>
            <a:ext cx="385790" cy="1343377"/>
          </a:xfrm>
          <a:prstGeom prst="rect">
            <a:avLst/>
          </a:prstGeom>
        </p:spPr>
      </p:pic>
    </p:spTree>
    <p:extLst>
      <p:ext uri="{BB962C8B-B14F-4D97-AF65-F5344CB8AC3E}">
        <p14:creationId xmlns:p14="http://schemas.microsoft.com/office/powerpoint/2010/main" val="3261231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37144-0849-4C52-ADD7-F27A527BADD4}"/>
              </a:ext>
            </a:extLst>
          </p:cNvPr>
          <p:cNvSpPr>
            <a:spLocks noGrp="1"/>
          </p:cNvSpPr>
          <p:nvPr>
            <p:ph type="title"/>
          </p:nvPr>
        </p:nvSpPr>
        <p:spPr>
          <a:xfrm>
            <a:off x="1069848" y="484632"/>
            <a:ext cx="10058400" cy="5995190"/>
          </a:xfrm>
        </p:spPr>
        <p:txBody>
          <a:bodyPr>
            <a:normAutofit/>
          </a:bodyPr>
          <a:lstStyle/>
          <a:p>
            <a:r>
              <a:rPr lang="en-GB" u="sng" dirty="0"/>
              <a:t>To drive away evil </a:t>
            </a:r>
            <a:r>
              <a:rPr lang="en-GB" dirty="0"/>
              <a:t>– </a:t>
            </a:r>
            <a:br>
              <a:rPr lang="en-GB" dirty="0"/>
            </a:br>
            <a:br>
              <a:rPr lang="en-GB" dirty="0"/>
            </a:br>
            <a:r>
              <a:rPr lang="en-GB" sz="3600" dirty="0"/>
              <a:t>According to an old legend, burning bamboo would create loud noises </a:t>
            </a:r>
            <a:br>
              <a:rPr lang="en-GB" sz="3600" dirty="0"/>
            </a:br>
            <a:r>
              <a:rPr lang="en-GB" sz="3600" dirty="0"/>
              <a:t>that scared away a monster called </a:t>
            </a:r>
            <a:r>
              <a:rPr lang="en-GB" sz="3600" dirty="0" err="1"/>
              <a:t>Nián</a:t>
            </a:r>
            <a:r>
              <a:rPr lang="en-GB" sz="3600" dirty="0"/>
              <a:t>. </a:t>
            </a:r>
            <a:br>
              <a:rPr lang="en-GB" sz="3600" dirty="0"/>
            </a:br>
            <a:r>
              <a:rPr lang="en-GB" sz="3600" dirty="0"/>
              <a:t>This developed the tradition of </a:t>
            </a:r>
            <a:br>
              <a:rPr lang="en-GB" sz="3600" dirty="0"/>
            </a:br>
            <a:r>
              <a:rPr lang="en-GB" sz="3600" dirty="0"/>
              <a:t>using fireworks to create the </a:t>
            </a:r>
            <a:br>
              <a:rPr lang="en-GB" sz="3600" dirty="0"/>
            </a:br>
            <a:r>
              <a:rPr lang="en-GB" sz="3600" dirty="0"/>
              <a:t>loud noises and bright lights </a:t>
            </a:r>
            <a:br>
              <a:rPr lang="en-GB" sz="3600" dirty="0"/>
            </a:br>
            <a:r>
              <a:rPr lang="en-GB" sz="3600" dirty="0"/>
              <a:t>needed to keep evil spirits </a:t>
            </a:r>
            <a:br>
              <a:rPr lang="en-GB" sz="3600" dirty="0"/>
            </a:br>
            <a:r>
              <a:rPr lang="en-GB" sz="3600" dirty="0"/>
              <a:t>away.</a:t>
            </a:r>
          </a:p>
        </p:txBody>
      </p:sp>
      <p:pic>
        <p:nvPicPr>
          <p:cNvPr id="5" name="Picture 4">
            <a:extLst>
              <a:ext uri="{FF2B5EF4-FFF2-40B4-BE49-F238E27FC236}">
                <a16:creationId xmlns:a16="http://schemas.microsoft.com/office/drawing/2014/main" id="{BC4307A1-80DB-4117-BFD0-2CE530E438DD}"/>
              </a:ext>
            </a:extLst>
          </p:cNvPr>
          <p:cNvPicPr>
            <a:picLocks noChangeAspect="1"/>
          </p:cNvPicPr>
          <p:nvPr/>
        </p:nvPicPr>
        <p:blipFill>
          <a:blip r:embed="rId2"/>
          <a:stretch>
            <a:fillRect/>
          </a:stretch>
        </p:blipFill>
        <p:spPr>
          <a:xfrm>
            <a:off x="8055235" y="3843160"/>
            <a:ext cx="3606892" cy="2530208"/>
          </a:xfrm>
          <a:prstGeom prst="rect">
            <a:avLst/>
          </a:prstGeom>
        </p:spPr>
      </p:pic>
    </p:spTree>
    <p:extLst>
      <p:ext uri="{BB962C8B-B14F-4D97-AF65-F5344CB8AC3E}">
        <p14:creationId xmlns:p14="http://schemas.microsoft.com/office/powerpoint/2010/main" val="108371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BD2D7F-1E73-4E02-98CF-A26D5CC4B61C}"/>
              </a:ext>
            </a:extLst>
          </p:cNvPr>
          <p:cNvPicPr>
            <a:picLocks noChangeAspect="1"/>
          </p:cNvPicPr>
          <p:nvPr/>
        </p:nvPicPr>
        <p:blipFill>
          <a:blip r:embed="rId2"/>
          <a:stretch>
            <a:fillRect/>
          </a:stretch>
        </p:blipFill>
        <p:spPr>
          <a:xfrm>
            <a:off x="2472267" y="152861"/>
            <a:ext cx="7247466" cy="6705139"/>
          </a:xfrm>
          <a:prstGeom prst="rect">
            <a:avLst/>
          </a:prstGeom>
        </p:spPr>
      </p:pic>
      <p:pic>
        <p:nvPicPr>
          <p:cNvPr id="3" name="Picture 2">
            <a:extLst>
              <a:ext uri="{FF2B5EF4-FFF2-40B4-BE49-F238E27FC236}">
                <a16:creationId xmlns:a16="http://schemas.microsoft.com/office/drawing/2014/main" id="{D18D9623-87CD-4BFB-9CAC-E06414CF1FBD}"/>
              </a:ext>
            </a:extLst>
          </p:cNvPr>
          <p:cNvPicPr>
            <a:picLocks noChangeAspect="1"/>
          </p:cNvPicPr>
          <p:nvPr/>
        </p:nvPicPr>
        <p:blipFill>
          <a:blip r:embed="rId3"/>
          <a:stretch>
            <a:fillRect/>
          </a:stretch>
        </p:blipFill>
        <p:spPr>
          <a:xfrm>
            <a:off x="2193471" y="5108223"/>
            <a:ext cx="385790" cy="1343377"/>
          </a:xfrm>
          <a:prstGeom prst="rect">
            <a:avLst/>
          </a:prstGeom>
        </p:spPr>
      </p:pic>
    </p:spTree>
    <p:extLst>
      <p:ext uri="{BB962C8B-B14F-4D97-AF65-F5344CB8AC3E}">
        <p14:creationId xmlns:p14="http://schemas.microsoft.com/office/powerpoint/2010/main" val="2397122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2236E-A18D-48D8-B2C3-196E9BF7ECA2}"/>
              </a:ext>
            </a:extLst>
          </p:cNvPr>
          <p:cNvSpPr>
            <a:spLocks noGrp="1"/>
          </p:cNvSpPr>
          <p:nvPr>
            <p:ph type="title"/>
          </p:nvPr>
        </p:nvSpPr>
        <p:spPr>
          <a:xfrm>
            <a:off x="1069848" y="484631"/>
            <a:ext cx="10058400" cy="6514479"/>
          </a:xfrm>
        </p:spPr>
        <p:txBody>
          <a:bodyPr>
            <a:normAutofit/>
          </a:bodyPr>
          <a:lstStyle/>
          <a:p>
            <a:r>
              <a:rPr lang="en-GB" dirty="0"/>
              <a:t>Finding a coin in their dumpling –</a:t>
            </a:r>
            <a:br>
              <a:rPr lang="en-GB" dirty="0"/>
            </a:br>
            <a:br>
              <a:rPr lang="en-GB" dirty="0"/>
            </a:br>
            <a:r>
              <a:rPr lang="en-GB" sz="3600" dirty="0"/>
              <a:t>The old Chinese tradition of hiding a coin inside one of the New Years Eve dumplings is said to bring the one who finds it good luck, although it’s not a common thing to do now. </a:t>
            </a:r>
            <a:br>
              <a:rPr lang="en-GB" dirty="0"/>
            </a:br>
            <a:br>
              <a:rPr lang="en-GB" dirty="0"/>
            </a:br>
            <a:endParaRPr lang="en-GB" dirty="0"/>
          </a:p>
        </p:txBody>
      </p:sp>
      <p:pic>
        <p:nvPicPr>
          <p:cNvPr id="18436" name="Picture 4" descr="Image result for chinese dumpling coin">
            <a:extLst>
              <a:ext uri="{FF2B5EF4-FFF2-40B4-BE49-F238E27FC236}">
                <a16:creationId xmlns:a16="http://schemas.microsoft.com/office/drawing/2014/main" id="{465ABD35-CA70-46E2-A27F-A07CDAA17E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5177" y="4558595"/>
            <a:ext cx="25908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545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F4BF0-A6CA-41EE-ACCF-F78429647C43}"/>
              </a:ext>
            </a:extLst>
          </p:cNvPr>
          <p:cNvSpPr>
            <a:spLocks noGrp="1"/>
          </p:cNvSpPr>
          <p:nvPr>
            <p:ph type="title"/>
          </p:nvPr>
        </p:nvSpPr>
        <p:spPr/>
        <p:txBody>
          <a:bodyPr/>
          <a:lstStyle/>
          <a:p>
            <a:r>
              <a:rPr lang="en-GB" dirty="0"/>
              <a:t>Does Chinese New Year remind you of any other customs?</a:t>
            </a:r>
          </a:p>
        </p:txBody>
      </p:sp>
      <p:pic>
        <p:nvPicPr>
          <p:cNvPr id="12" name="Content Placeholder 11">
            <a:extLst>
              <a:ext uri="{FF2B5EF4-FFF2-40B4-BE49-F238E27FC236}">
                <a16:creationId xmlns:a16="http://schemas.microsoft.com/office/drawing/2014/main" id="{B60A1D7D-2CEC-4DE1-A75E-B597C422F7C0}"/>
              </a:ext>
            </a:extLst>
          </p:cNvPr>
          <p:cNvPicPr>
            <a:picLocks noGrp="1" noChangeAspect="1"/>
          </p:cNvPicPr>
          <p:nvPr>
            <p:ph sz="half" idx="1"/>
          </p:nvPr>
        </p:nvPicPr>
        <p:blipFill>
          <a:blip r:embed="rId2"/>
          <a:stretch>
            <a:fillRect/>
          </a:stretch>
        </p:blipFill>
        <p:spPr>
          <a:xfrm>
            <a:off x="432567" y="2424221"/>
            <a:ext cx="5186356" cy="3451284"/>
          </a:xfrm>
        </p:spPr>
      </p:pic>
      <p:sp>
        <p:nvSpPr>
          <p:cNvPr id="3" name="Flowchart: Sequential Access Storage 2">
            <a:extLst>
              <a:ext uri="{FF2B5EF4-FFF2-40B4-BE49-F238E27FC236}">
                <a16:creationId xmlns:a16="http://schemas.microsoft.com/office/drawing/2014/main" id="{62E11AE7-2F24-43DE-B477-8CD5631043A9}"/>
              </a:ext>
            </a:extLst>
          </p:cNvPr>
          <p:cNvSpPr/>
          <p:nvPr/>
        </p:nvSpPr>
        <p:spPr>
          <a:xfrm>
            <a:off x="6573079" y="4253948"/>
            <a:ext cx="4678017" cy="2358887"/>
          </a:xfrm>
          <a:prstGeom prst="flowChartMagneticTap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GB" sz="1800" u="sng"/>
              <a:t>We are learning </a:t>
            </a:r>
            <a:r>
              <a:rPr lang="en-GB" sz="1800"/>
              <a:t>about and comparing different cultures.</a:t>
            </a:r>
            <a:endParaRPr lang="en-GB" sz="1800" dirty="0"/>
          </a:p>
        </p:txBody>
      </p:sp>
      <p:sp>
        <p:nvSpPr>
          <p:cNvPr id="9" name="TextBox 8">
            <a:extLst>
              <a:ext uri="{FF2B5EF4-FFF2-40B4-BE49-F238E27FC236}">
                <a16:creationId xmlns:a16="http://schemas.microsoft.com/office/drawing/2014/main" id="{BE3E736C-A5E8-4D5B-9A8A-47562C003E53}"/>
              </a:ext>
            </a:extLst>
          </p:cNvPr>
          <p:cNvSpPr txBox="1"/>
          <p:nvPr/>
        </p:nvSpPr>
        <p:spPr>
          <a:xfrm>
            <a:off x="7315200" y="4525450"/>
            <a:ext cx="4033415" cy="1815882"/>
          </a:xfrm>
          <a:prstGeom prst="rect">
            <a:avLst/>
          </a:prstGeom>
          <a:noFill/>
        </p:spPr>
        <p:txBody>
          <a:bodyPr wrap="square">
            <a:spAutoFit/>
          </a:bodyPr>
          <a:lstStyle/>
          <a:p>
            <a:r>
              <a:rPr lang="en-GB" sz="2800" dirty="0"/>
              <a:t>We are learning </a:t>
            </a:r>
          </a:p>
          <a:p>
            <a:r>
              <a:rPr lang="en-GB" sz="2800" dirty="0"/>
              <a:t>about and </a:t>
            </a:r>
          </a:p>
          <a:p>
            <a:r>
              <a:rPr lang="en-GB" sz="2800" dirty="0"/>
              <a:t>comparing different </a:t>
            </a:r>
          </a:p>
          <a:p>
            <a:r>
              <a:rPr lang="en-GB" sz="2800" dirty="0"/>
              <a:t>cultures.</a:t>
            </a:r>
          </a:p>
        </p:txBody>
      </p:sp>
    </p:spTree>
    <p:extLst>
      <p:ext uri="{BB962C8B-B14F-4D97-AF65-F5344CB8AC3E}">
        <p14:creationId xmlns:p14="http://schemas.microsoft.com/office/powerpoint/2010/main" val="3657971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D9989FB-36A6-49EE-889A-BDBC54F18E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E0C19A-C803-4768-98B5-5516545AE56D}"/>
              </a:ext>
            </a:extLst>
          </p:cNvPr>
          <p:cNvSpPr>
            <a:spLocks noGrp="1"/>
          </p:cNvSpPr>
          <p:nvPr>
            <p:ph type="title"/>
          </p:nvPr>
        </p:nvSpPr>
        <p:spPr>
          <a:xfrm>
            <a:off x="8156350" y="484632"/>
            <a:ext cx="3544035" cy="1609344"/>
          </a:xfrm>
          <a:ln>
            <a:noFill/>
          </a:ln>
        </p:spPr>
        <p:txBody>
          <a:bodyPr>
            <a:normAutofit/>
          </a:bodyPr>
          <a:lstStyle/>
          <a:p>
            <a:pPr algn="ctr"/>
            <a:r>
              <a:rPr lang="en-GB" sz="3200" dirty="0"/>
              <a:t>Film</a:t>
            </a:r>
          </a:p>
        </p:txBody>
      </p:sp>
      <p:pic>
        <p:nvPicPr>
          <p:cNvPr id="4" name="Picture 2" descr="Premium Vector | Happy chinese new year 2023 year of the rabbit">
            <a:extLst>
              <a:ext uri="{FF2B5EF4-FFF2-40B4-BE49-F238E27FC236}">
                <a16:creationId xmlns:a16="http://schemas.microsoft.com/office/drawing/2014/main" id="{9FC231EE-13C7-49F3-996D-0314D8F448C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3999" y="1277363"/>
            <a:ext cx="6882269" cy="4313534"/>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A2E24E4C-D1AB-09C1-5F14-1942D58E334A}"/>
              </a:ext>
            </a:extLst>
          </p:cNvPr>
          <p:cNvSpPr>
            <a:spLocks noGrp="1"/>
          </p:cNvSpPr>
          <p:nvPr>
            <p:ph idx="1"/>
          </p:nvPr>
        </p:nvSpPr>
        <p:spPr>
          <a:xfrm>
            <a:off x="8156351" y="2121408"/>
            <a:ext cx="3544034" cy="4050792"/>
          </a:xfrm>
        </p:spPr>
        <p:txBody>
          <a:bodyPr>
            <a:normAutofit/>
          </a:bodyPr>
          <a:lstStyle/>
          <a:p>
            <a:r>
              <a:rPr lang="en-GB" sz="1400" dirty="0">
                <a:hlinkClick r:id="rId5"/>
              </a:rPr>
              <a:t>Chinese New Year - BBC Teach</a:t>
            </a:r>
            <a:endParaRPr lang="en-US" sz="1600" dirty="0"/>
          </a:p>
        </p:txBody>
      </p:sp>
      <p:grpSp>
        <p:nvGrpSpPr>
          <p:cNvPr id="13" name="Group 12">
            <a:extLst>
              <a:ext uri="{FF2B5EF4-FFF2-40B4-BE49-F238E27FC236}">
                <a16:creationId xmlns:a16="http://schemas.microsoft.com/office/drawing/2014/main" id="{79532E44-64CD-4887-95E4-6D13510171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35C2F53F-F2F7-4BC7-88F8-CCFD6D3C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2">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id="{9B3675A9-8FB2-4982-9BE7-47E456D0D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672208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1031" name="Freeform: Shape 1030">
            <a:extLst>
              <a:ext uri="{FF2B5EF4-FFF2-40B4-BE49-F238E27FC236}">
                <a16:creationId xmlns:a16="http://schemas.microsoft.com/office/drawing/2014/main" id="{3E9FBC8E-8666-4442-8D7D-B250510CD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84" y="2005"/>
            <a:ext cx="10908632" cy="6853991"/>
          </a:xfrm>
          <a:custGeom>
            <a:avLst/>
            <a:gdLst>
              <a:gd name="connsiteX0" fmla="*/ 9059740 w 10908632"/>
              <a:gd name="connsiteY0" fmla="*/ 0 h 6853991"/>
              <a:gd name="connsiteX1" fmla="*/ 9694921 w 10908632"/>
              <a:gd name="connsiteY1" fmla="*/ 0 h 6853991"/>
              <a:gd name="connsiteX2" fmla="*/ 9825053 w 10908632"/>
              <a:gd name="connsiteY2" fmla="*/ 165594 h 6853991"/>
              <a:gd name="connsiteX3" fmla="*/ 10908632 w 10908632"/>
              <a:gd name="connsiteY3" fmla="*/ 3429000 h 6853991"/>
              <a:gd name="connsiteX4" fmla="*/ 9825053 w 10908632"/>
              <a:gd name="connsiteY4" fmla="*/ 6692406 h 6853991"/>
              <a:gd name="connsiteX5" fmla="*/ 9698072 w 10908632"/>
              <a:gd name="connsiteY5" fmla="*/ 6853991 h 6853991"/>
              <a:gd name="connsiteX6" fmla="*/ 9063562 w 10908632"/>
              <a:gd name="connsiteY6" fmla="*/ 6853991 h 6853991"/>
              <a:gd name="connsiteX7" fmla="*/ 9138428 w 10908632"/>
              <a:gd name="connsiteY7" fmla="*/ 6775466 h 6853991"/>
              <a:gd name="connsiteX8" fmla="*/ 10431379 w 10908632"/>
              <a:gd name="connsiteY8" fmla="*/ 3429000 h 6853991"/>
              <a:gd name="connsiteX9" fmla="*/ 9138428 w 10908632"/>
              <a:gd name="connsiteY9" fmla="*/ 82534 h 6853991"/>
              <a:gd name="connsiteX10" fmla="*/ 2037821 w 10908632"/>
              <a:gd name="connsiteY10" fmla="*/ 0 h 6853991"/>
              <a:gd name="connsiteX11" fmla="*/ 8870811 w 10908632"/>
              <a:gd name="connsiteY11" fmla="*/ 0 h 6853991"/>
              <a:gd name="connsiteX12" fmla="*/ 8877212 w 10908632"/>
              <a:gd name="connsiteY12" fmla="*/ 6103 h 6853991"/>
              <a:gd name="connsiteX13" fmla="*/ 10295021 w 10908632"/>
              <a:gd name="connsiteY13" fmla="*/ 3429000 h 6853991"/>
              <a:gd name="connsiteX14" fmla="*/ 8877212 w 10908632"/>
              <a:gd name="connsiteY14" fmla="*/ 6851897 h 6853991"/>
              <a:gd name="connsiteX15" fmla="*/ 8875015 w 10908632"/>
              <a:gd name="connsiteY15" fmla="*/ 6853991 h 6853991"/>
              <a:gd name="connsiteX16" fmla="*/ 2033617 w 10908632"/>
              <a:gd name="connsiteY16" fmla="*/ 6853991 h 6853991"/>
              <a:gd name="connsiteX17" fmla="*/ 2031421 w 10908632"/>
              <a:gd name="connsiteY17" fmla="*/ 6851897 h 6853991"/>
              <a:gd name="connsiteX18" fmla="*/ 613611 w 10908632"/>
              <a:gd name="connsiteY18" fmla="*/ 3429000 h 6853991"/>
              <a:gd name="connsiteX19" fmla="*/ 2031420 w 10908632"/>
              <a:gd name="connsiteY19" fmla="*/ 6103 h 6853991"/>
              <a:gd name="connsiteX20" fmla="*/ 1213711 w 10908632"/>
              <a:gd name="connsiteY20" fmla="*/ 0 h 6853991"/>
              <a:gd name="connsiteX21" fmla="*/ 1848893 w 10908632"/>
              <a:gd name="connsiteY21" fmla="*/ 0 h 6853991"/>
              <a:gd name="connsiteX22" fmla="*/ 1770204 w 10908632"/>
              <a:gd name="connsiteY22" fmla="*/ 82534 h 6853991"/>
              <a:gd name="connsiteX23" fmla="*/ 477253 w 10908632"/>
              <a:gd name="connsiteY23" fmla="*/ 3429000 h 6853991"/>
              <a:gd name="connsiteX24" fmla="*/ 1770204 w 10908632"/>
              <a:gd name="connsiteY24" fmla="*/ 6775466 h 6853991"/>
              <a:gd name="connsiteX25" fmla="*/ 1845071 w 10908632"/>
              <a:gd name="connsiteY25" fmla="*/ 6853991 h 6853991"/>
              <a:gd name="connsiteX26" fmla="*/ 1210561 w 10908632"/>
              <a:gd name="connsiteY26" fmla="*/ 6853991 h 6853991"/>
              <a:gd name="connsiteX27" fmla="*/ 1083579 w 10908632"/>
              <a:gd name="connsiteY27" fmla="*/ 6692406 h 6853991"/>
              <a:gd name="connsiteX28" fmla="*/ 0 w 10908632"/>
              <a:gd name="connsiteY28" fmla="*/ 3429000 h 6853991"/>
              <a:gd name="connsiteX29" fmla="*/ 1083579 w 10908632"/>
              <a:gd name="connsiteY29" fmla="*/ 165594 h 685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08632" h="6853991">
                <a:moveTo>
                  <a:pt x="9059740" y="0"/>
                </a:moveTo>
                <a:lnTo>
                  <a:pt x="9694921" y="0"/>
                </a:lnTo>
                <a:lnTo>
                  <a:pt x="9825053" y="165594"/>
                </a:lnTo>
                <a:cubicBezTo>
                  <a:pt x="10505610" y="1075607"/>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4"/>
                </a:cubicBezTo>
                <a:close/>
                <a:moveTo>
                  <a:pt x="2037821" y="0"/>
                </a:moveTo>
                <a:lnTo>
                  <a:pt x="8870811" y="0"/>
                </a:lnTo>
                <a:lnTo>
                  <a:pt x="8877212" y="6103"/>
                </a:lnTo>
                <a:cubicBezTo>
                  <a:pt x="9753207" y="882099"/>
                  <a:pt x="10295021" y="2092275"/>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5"/>
                  <a:pt x="1155425" y="882099"/>
                  <a:pt x="2031420" y="6103"/>
                </a:cubicBezTo>
                <a:close/>
                <a:moveTo>
                  <a:pt x="1213711" y="0"/>
                </a:moveTo>
                <a:lnTo>
                  <a:pt x="1848893" y="0"/>
                </a:lnTo>
                <a:lnTo>
                  <a:pt x="1770204" y="82534"/>
                </a:lnTo>
                <a:cubicBezTo>
                  <a:pt x="966871"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7"/>
                  <a:pt x="1083579" y="16559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1026" name="Picture 2" descr="Premium Vector | Happy chinese new year 2023 year of the rabbit">
            <a:extLst>
              <a:ext uri="{FF2B5EF4-FFF2-40B4-BE49-F238E27FC236}">
                <a16:creationId xmlns:a16="http://schemas.microsoft.com/office/drawing/2014/main" id="{60E7068B-59DD-4B2F-81DB-F3CCAD6AEB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58561" y="1337225"/>
            <a:ext cx="6674879" cy="418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36819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a:extLst>
              <a:ext uri="{FF2B5EF4-FFF2-40B4-BE49-F238E27FC236}">
                <a16:creationId xmlns:a16="http://schemas.microsoft.com/office/drawing/2014/main" id="{C3440BF2-8B3B-4C1D-81DB-88CB28DA19C0}"/>
              </a:ext>
            </a:extLst>
          </p:cNvPr>
          <p:cNvSpPr>
            <a:spLocks noGrp="1" noChangeArrowheads="1"/>
          </p:cNvSpPr>
          <p:nvPr>
            <p:ph type="body" sz="half" idx="1"/>
          </p:nvPr>
        </p:nvSpPr>
        <p:spPr>
          <a:xfrm>
            <a:off x="2405270" y="305793"/>
            <a:ext cx="8075613" cy="4530725"/>
          </a:xfrm>
        </p:spPr>
        <p:txBody>
          <a:bodyPr/>
          <a:lstStyle/>
          <a:p>
            <a:pPr algn="ctr">
              <a:buFont typeface="Wingdings" panose="05000000000000000000" pitchFamily="2" charset="2"/>
              <a:buNone/>
            </a:pPr>
            <a:r>
              <a:rPr lang="en-GB" altLang="en-US" sz="2800" b="1" u="sng" dirty="0"/>
              <a:t>The Chinese New Year Legend</a:t>
            </a:r>
          </a:p>
        </p:txBody>
      </p:sp>
      <p:sp>
        <p:nvSpPr>
          <p:cNvPr id="9223" name="Rectangle 7">
            <a:extLst>
              <a:ext uri="{FF2B5EF4-FFF2-40B4-BE49-F238E27FC236}">
                <a16:creationId xmlns:a16="http://schemas.microsoft.com/office/drawing/2014/main" id="{50DCF1CE-4BAD-4FFB-8FFE-76FBA8574545}"/>
              </a:ext>
            </a:extLst>
          </p:cNvPr>
          <p:cNvSpPr>
            <a:spLocks noChangeArrowheads="1"/>
          </p:cNvSpPr>
          <p:nvPr/>
        </p:nvSpPr>
        <p:spPr bwMode="auto">
          <a:xfrm>
            <a:off x="702365" y="1122167"/>
            <a:ext cx="11105322"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en-GB" sz="2400" dirty="0"/>
              <a:t>The </a:t>
            </a:r>
            <a:r>
              <a:rPr lang="en-GB" sz="2400" b="1" dirty="0"/>
              <a:t>Chinese New Year</a:t>
            </a:r>
            <a:r>
              <a:rPr lang="en-GB" sz="2400" dirty="0"/>
              <a:t> calendar has 12 </a:t>
            </a:r>
            <a:r>
              <a:rPr lang="en-GB" sz="2400" b="1" dirty="0"/>
              <a:t>years</a:t>
            </a:r>
            <a:r>
              <a:rPr lang="en-GB" sz="2400" dirty="0"/>
              <a:t> in a </a:t>
            </a:r>
            <a:r>
              <a:rPr lang="en-GB" sz="2400" b="1" dirty="0"/>
              <a:t>cycle</a:t>
            </a:r>
            <a:r>
              <a:rPr lang="en-GB" sz="2400" dirty="0"/>
              <a:t>. Each </a:t>
            </a:r>
            <a:r>
              <a:rPr lang="en-GB" sz="2400" b="1" dirty="0"/>
              <a:t>cycle</a:t>
            </a:r>
            <a:r>
              <a:rPr lang="en-GB" sz="2400" dirty="0"/>
              <a:t> is named after an animal, in a particular order. </a:t>
            </a:r>
            <a:r>
              <a:rPr lang="en-GB" altLang="en-US" sz="2400" dirty="0"/>
              <a:t>There are several legends that explain how this came about. </a:t>
            </a:r>
          </a:p>
          <a:p>
            <a:br>
              <a:rPr lang="en-GB" altLang="en-US" sz="2400" dirty="0"/>
            </a:br>
            <a:br>
              <a:rPr lang="en-GB" altLang="en-US" sz="2400" dirty="0"/>
            </a:br>
            <a:endParaRPr lang="en-GB" altLang="en-US" dirty="0"/>
          </a:p>
        </p:txBody>
      </p:sp>
      <p:pic>
        <p:nvPicPr>
          <p:cNvPr id="5" name="Picture 4">
            <a:extLst>
              <a:ext uri="{FF2B5EF4-FFF2-40B4-BE49-F238E27FC236}">
                <a16:creationId xmlns:a16="http://schemas.microsoft.com/office/drawing/2014/main" id="{FC500BBE-C8AA-4917-96A3-9964E7C5425D}"/>
              </a:ext>
            </a:extLst>
          </p:cNvPr>
          <p:cNvPicPr/>
          <p:nvPr/>
        </p:nvPicPr>
        <p:blipFill>
          <a:blip r:embed="rId2">
            <a:extLst>
              <a:ext uri="{28A0092B-C50C-407E-A947-70E740481C1C}">
                <a14:useLocalDpi xmlns:a14="http://schemas.microsoft.com/office/drawing/2010/main" val="0"/>
              </a:ext>
            </a:extLst>
          </a:blip>
          <a:stretch>
            <a:fillRect/>
          </a:stretch>
        </p:blipFill>
        <p:spPr>
          <a:xfrm>
            <a:off x="3771900" y="2358970"/>
            <a:ext cx="4648200" cy="4392930"/>
          </a:xfrm>
          <a:prstGeom prst="rect">
            <a:avLst/>
          </a:prstGeom>
        </p:spPr>
      </p:pic>
      <p:sp>
        <p:nvSpPr>
          <p:cNvPr id="6" name="TextBox 5">
            <a:extLst>
              <a:ext uri="{FF2B5EF4-FFF2-40B4-BE49-F238E27FC236}">
                <a16:creationId xmlns:a16="http://schemas.microsoft.com/office/drawing/2014/main" id="{6CE15FC0-9F3E-45EE-B34A-D8637C275AC3}"/>
              </a:ext>
            </a:extLst>
          </p:cNvPr>
          <p:cNvSpPr txBox="1"/>
          <p:nvPr/>
        </p:nvSpPr>
        <p:spPr>
          <a:xfrm>
            <a:off x="306492" y="4824712"/>
            <a:ext cx="2874030" cy="1200329"/>
          </a:xfrm>
          <a:prstGeom prst="rect">
            <a:avLst/>
          </a:prstGeom>
          <a:noFill/>
        </p:spPr>
        <p:txBody>
          <a:bodyPr wrap="square">
            <a:spAutoFit/>
          </a:bodyPr>
          <a:lstStyle/>
          <a:p>
            <a:r>
              <a:rPr lang="en-GB" dirty="0">
                <a:hlinkClick r:id="rId3"/>
              </a:rPr>
              <a:t>Chinese Zodiac: 12 Animals, Personality Traits and Cultural Aspect (chineasy.com)</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571C275-4BD6-47B0-80B2-B270FB5A2CBE}"/>
              </a:ext>
            </a:extLst>
          </p:cNvPr>
          <p:cNvSpPr>
            <a:spLocks noGrp="1" noChangeArrowheads="1"/>
          </p:cNvSpPr>
          <p:nvPr>
            <p:ph type="title"/>
          </p:nvPr>
        </p:nvSpPr>
        <p:spPr/>
        <p:txBody>
          <a:bodyPr/>
          <a:lstStyle/>
          <a:p>
            <a:r>
              <a:rPr lang="en-GB" altLang="en-US"/>
              <a:t>Meet the animals…</a:t>
            </a:r>
          </a:p>
        </p:txBody>
      </p:sp>
      <p:sp>
        <p:nvSpPr>
          <p:cNvPr id="12291" name="Rectangle 3">
            <a:extLst>
              <a:ext uri="{FF2B5EF4-FFF2-40B4-BE49-F238E27FC236}">
                <a16:creationId xmlns:a16="http://schemas.microsoft.com/office/drawing/2014/main" id="{90817199-53D8-437C-8216-EAD50F0D8DE9}"/>
              </a:ext>
            </a:extLst>
          </p:cNvPr>
          <p:cNvSpPr>
            <a:spLocks noGrp="1" noChangeArrowheads="1"/>
          </p:cNvSpPr>
          <p:nvPr>
            <p:ph type="body" idx="1"/>
          </p:nvPr>
        </p:nvSpPr>
        <p:spPr/>
        <p:txBody>
          <a:bodyPr/>
          <a:lstStyle/>
          <a:p>
            <a:endParaRPr lang="en-US" altLang="en-US"/>
          </a:p>
        </p:txBody>
      </p:sp>
      <p:pic>
        <p:nvPicPr>
          <p:cNvPr id="12292" name="Picture 4" descr="Use the Print button on your browser to print this page.  Then click the Back button.">
            <a:extLst>
              <a:ext uri="{FF2B5EF4-FFF2-40B4-BE49-F238E27FC236}">
                <a16:creationId xmlns:a16="http://schemas.microsoft.com/office/drawing/2014/main" id="{998FAB92-12EF-4BB7-9FA7-F3F77EA06D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026" y="2133601"/>
            <a:ext cx="2568575" cy="1863725"/>
          </a:xfrm>
          <a:prstGeom prst="rect">
            <a:avLst/>
          </a:prstGeom>
          <a:noFill/>
          <a:extLst>
            <a:ext uri="{909E8E84-426E-40DD-AFC4-6F175D3DCCD1}">
              <a14:hiddenFill xmlns:a14="http://schemas.microsoft.com/office/drawing/2010/main">
                <a:solidFill>
                  <a:srgbClr val="FFFFFF"/>
                </a:solidFill>
              </a14:hiddenFill>
            </a:ext>
          </a:extLst>
        </p:spPr>
      </p:pic>
      <p:pic>
        <p:nvPicPr>
          <p:cNvPr id="12293" name="Picture 5" descr="Use the Print button on your browser to print this page.  Then click the Back button.">
            <a:extLst>
              <a:ext uri="{FF2B5EF4-FFF2-40B4-BE49-F238E27FC236}">
                <a16:creationId xmlns:a16="http://schemas.microsoft.com/office/drawing/2014/main" id="{2D3E0C08-FE30-45B3-AF7B-06942505CF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876" y="2420939"/>
            <a:ext cx="3313113" cy="1812925"/>
          </a:xfrm>
          <a:prstGeom prst="rect">
            <a:avLst/>
          </a:prstGeom>
          <a:noFill/>
          <a:extLst>
            <a:ext uri="{909E8E84-426E-40DD-AFC4-6F175D3DCCD1}">
              <a14:hiddenFill xmlns:a14="http://schemas.microsoft.com/office/drawing/2010/main">
                <a:solidFill>
                  <a:srgbClr val="FFFFFF"/>
                </a:solidFill>
              </a14:hiddenFill>
            </a:ext>
          </a:extLst>
        </p:spPr>
      </p:pic>
      <p:pic>
        <p:nvPicPr>
          <p:cNvPr id="12295" name="Picture 7" descr="Use the Print button on your browser to print this page.  Then click the Back button.">
            <a:extLst>
              <a:ext uri="{FF2B5EF4-FFF2-40B4-BE49-F238E27FC236}">
                <a16:creationId xmlns:a16="http://schemas.microsoft.com/office/drawing/2014/main" id="{F48B74ED-7F52-4418-9B45-BC884888A6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825" y="4149726"/>
            <a:ext cx="2114550" cy="2506663"/>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Use the Print button on your browser to print this page.  Then click the Back button.">
            <a:extLst>
              <a:ext uri="{FF2B5EF4-FFF2-40B4-BE49-F238E27FC236}">
                <a16:creationId xmlns:a16="http://schemas.microsoft.com/office/drawing/2014/main" id="{412D7814-98C7-4168-9B9F-BECD714FB7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9876" y="4508500"/>
            <a:ext cx="3313113" cy="2084388"/>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Use the Print button on your browser to print this page.  Then click the Back button.">
            <a:extLst>
              <a:ext uri="{FF2B5EF4-FFF2-40B4-BE49-F238E27FC236}">
                <a16:creationId xmlns:a16="http://schemas.microsoft.com/office/drawing/2014/main" id="{D3CB115F-FBE7-4895-8864-DFC7E2CFDB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96226" y="3514726"/>
            <a:ext cx="2600325" cy="3343275"/>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descr="Use the Print button on your browser to print this page.  Then click the Back button.">
            <a:extLst>
              <a:ext uri="{FF2B5EF4-FFF2-40B4-BE49-F238E27FC236}">
                <a16:creationId xmlns:a16="http://schemas.microsoft.com/office/drawing/2014/main" id="{3FFB0AED-9CC8-4D53-8578-08341B5604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67664" y="1341438"/>
            <a:ext cx="2700337" cy="19034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49C42AE-4CB6-4206-B453-89FCF1AE54D6}"/>
              </a:ext>
            </a:extLst>
          </p:cNvPr>
          <p:cNvSpPr>
            <a:spLocks noGrp="1" noChangeArrowheads="1"/>
          </p:cNvSpPr>
          <p:nvPr>
            <p:ph type="title"/>
          </p:nvPr>
        </p:nvSpPr>
        <p:spPr/>
        <p:txBody>
          <a:bodyPr/>
          <a:lstStyle/>
          <a:p>
            <a:r>
              <a:rPr lang="en-GB" altLang="en-US"/>
              <a:t>Meet the animals…</a:t>
            </a:r>
          </a:p>
        </p:txBody>
      </p:sp>
      <p:sp>
        <p:nvSpPr>
          <p:cNvPr id="13315" name="Rectangle 3">
            <a:extLst>
              <a:ext uri="{FF2B5EF4-FFF2-40B4-BE49-F238E27FC236}">
                <a16:creationId xmlns:a16="http://schemas.microsoft.com/office/drawing/2014/main" id="{B102630F-078E-4F5B-9193-20F8ADA913B2}"/>
              </a:ext>
            </a:extLst>
          </p:cNvPr>
          <p:cNvSpPr>
            <a:spLocks noGrp="1" noChangeArrowheads="1"/>
          </p:cNvSpPr>
          <p:nvPr>
            <p:ph type="body" idx="1"/>
          </p:nvPr>
        </p:nvSpPr>
        <p:spPr/>
        <p:txBody>
          <a:bodyPr/>
          <a:lstStyle/>
          <a:p>
            <a:endParaRPr lang="en-US" altLang="en-US"/>
          </a:p>
        </p:txBody>
      </p:sp>
      <p:pic>
        <p:nvPicPr>
          <p:cNvPr id="13317" name="Picture 5" descr="Use the Print button on your browser to print this page.  Then click the Back button.">
            <a:extLst>
              <a:ext uri="{FF2B5EF4-FFF2-40B4-BE49-F238E27FC236}">
                <a16:creationId xmlns:a16="http://schemas.microsoft.com/office/drawing/2014/main" id="{87B5D332-CAED-4C37-B2F1-06909E3763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6" y="1844676"/>
            <a:ext cx="1978025" cy="2881313"/>
          </a:xfrm>
          <a:prstGeom prst="rect">
            <a:avLst/>
          </a:prstGeom>
          <a:noFill/>
          <a:extLst>
            <a:ext uri="{909E8E84-426E-40DD-AFC4-6F175D3DCCD1}">
              <a14:hiddenFill xmlns:a14="http://schemas.microsoft.com/office/drawing/2010/main">
                <a:solidFill>
                  <a:srgbClr val="FFFFFF"/>
                </a:solidFill>
              </a14:hiddenFill>
            </a:ext>
          </a:extLst>
        </p:spPr>
      </p:pic>
      <p:pic>
        <p:nvPicPr>
          <p:cNvPr id="13319" name="Picture 7" descr="Use the Print button on your browser to print this page.  Then click the Back button.">
            <a:extLst>
              <a:ext uri="{FF2B5EF4-FFF2-40B4-BE49-F238E27FC236}">
                <a16:creationId xmlns:a16="http://schemas.microsoft.com/office/drawing/2014/main" id="{2E07FA12-641F-4E3F-8AE5-AA40C3EF74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850" y="5084763"/>
            <a:ext cx="283845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Use the Print button on your browser to print this page.  Then click the Back button.">
            <a:extLst>
              <a:ext uri="{FF2B5EF4-FFF2-40B4-BE49-F238E27FC236}">
                <a16:creationId xmlns:a16="http://schemas.microsoft.com/office/drawing/2014/main" id="{BA0F2B84-1607-4CD0-A09C-7C11503109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9288" y="2781300"/>
            <a:ext cx="2476500" cy="1943100"/>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Use the Print button on your browser to print this page.  Then click the Back button.">
            <a:extLst>
              <a:ext uri="{FF2B5EF4-FFF2-40B4-BE49-F238E27FC236}">
                <a16:creationId xmlns:a16="http://schemas.microsoft.com/office/drawing/2014/main" id="{74ACA929-9BED-44EF-831D-499EC59AF2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0076" y="3676650"/>
            <a:ext cx="2447925" cy="3181350"/>
          </a:xfrm>
          <a:prstGeom prst="rect">
            <a:avLst/>
          </a:prstGeom>
          <a:noFill/>
          <a:extLst>
            <a:ext uri="{909E8E84-426E-40DD-AFC4-6F175D3DCCD1}">
              <a14:hiddenFill xmlns:a14="http://schemas.microsoft.com/office/drawing/2010/main">
                <a:solidFill>
                  <a:srgbClr val="FFFFFF"/>
                </a:solidFill>
              </a14:hiddenFill>
            </a:ext>
          </a:extLst>
        </p:spPr>
      </p:pic>
      <p:pic>
        <p:nvPicPr>
          <p:cNvPr id="13324" name="Picture 12" descr="Use the Print button on your browser to print this page.  Then click the Back button.">
            <a:extLst>
              <a:ext uri="{FF2B5EF4-FFF2-40B4-BE49-F238E27FC236}">
                <a16:creationId xmlns:a16="http://schemas.microsoft.com/office/drawing/2014/main" id="{62F3A05C-598E-4296-B93F-251D1DEE2F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5300" y="692151"/>
            <a:ext cx="2552700" cy="2828925"/>
          </a:xfrm>
          <a:prstGeom prst="rect">
            <a:avLst/>
          </a:prstGeom>
          <a:noFill/>
          <a:extLst>
            <a:ext uri="{909E8E84-426E-40DD-AFC4-6F175D3DCCD1}">
              <a14:hiddenFill xmlns:a14="http://schemas.microsoft.com/office/drawing/2010/main">
                <a:solidFill>
                  <a:srgbClr val="FFFFFF"/>
                </a:solidFill>
              </a14:hiddenFill>
            </a:ext>
          </a:extLst>
        </p:spPr>
      </p:pic>
      <p:pic>
        <p:nvPicPr>
          <p:cNvPr id="13326" name="Picture 14" descr="Use the Print button on your browser to print this page.  Then click the Back button.">
            <a:extLst>
              <a:ext uri="{FF2B5EF4-FFF2-40B4-BE49-F238E27FC236}">
                <a16:creationId xmlns:a16="http://schemas.microsoft.com/office/drawing/2014/main" id="{2D28F633-5FFA-49DC-8B5A-457C279345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43475" y="4913314"/>
            <a:ext cx="2552700" cy="194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533229-1F44-40A2-9D68-209D9FF72865}"/>
              </a:ext>
            </a:extLst>
          </p:cNvPr>
          <p:cNvPicPr/>
          <p:nvPr/>
        </p:nvPicPr>
        <p:blipFill rotWithShape="1">
          <a:blip r:embed="rId2">
            <a:extLst>
              <a:ext uri="{28A0092B-C50C-407E-A947-70E740481C1C}">
                <a14:useLocalDpi xmlns:a14="http://schemas.microsoft.com/office/drawing/2010/main" val="0"/>
              </a:ext>
            </a:extLst>
          </a:blip>
          <a:srcRect r="-2" b="3864"/>
          <a:stretch/>
        </p:blipFill>
        <p:spPr>
          <a:xfrm>
            <a:off x="3343" y="10"/>
            <a:ext cx="7548923" cy="6857990"/>
          </a:xfrm>
          <a:prstGeom prst="rect">
            <a:avLst/>
          </a:prstGeom>
        </p:spPr>
      </p:pic>
      <p:sp>
        <p:nvSpPr>
          <p:cNvPr id="11273" name="Rectangle 11272">
            <a:extLst>
              <a:ext uri="{FF2B5EF4-FFF2-40B4-BE49-F238E27FC236}">
                <a16:creationId xmlns:a16="http://schemas.microsoft.com/office/drawing/2014/main" id="{63013C51-71B3-435C-B784-A49C1A88C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266" y="0"/>
            <a:ext cx="4639734" cy="6857999"/>
          </a:xfrm>
          <a:prstGeom prst="rect">
            <a:avLst/>
          </a:prstGeom>
          <a:blipFill dpi="0" rotWithShape="1">
            <a:blip r:embed="rId3">
              <a:alphaModFix amt="6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8" name="WordArt 4">
            <a:extLst>
              <a:ext uri="{FF2B5EF4-FFF2-40B4-BE49-F238E27FC236}">
                <a16:creationId xmlns:a16="http://schemas.microsoft.com/office/drawing/2014/main" id="{7F29F506-DABA-41FD-8C34-A6232C389E73}"/>
              </a:ext>
            </a:extLst>
          </p:cNvPr>
          <p:cNvSpPr>
            <a:spLocks noChangeArrowheads="1" noChangeShapeType="1" noTextEdit="1"/>
          </p:cNvSpPr>
          <p:nvPr/>
        </p:nvSpPr>
        <p:spPr bwMode="auto">
          <a:xfrm>
            <a:off x="7883612" y="484632"/>
            <a:ext cx="3816774" cy="1609344"/>
          </a:xfrm>
          <a:prstGeom prst="rect">
            <a:avLst/>
          </a:prstGeom>
          <a:ln>
            <a:noFill/>
          </a:ln>
          <a:extLst>
            <a:ext uri="{AF507438-7753-43E0-B8FC-AC1667EBCBE1}">
              <a14:hiddenEffects xmlns:a14="http://schemas.microsoft.com/office/drawing/2010/main">
                <a:effectLst/>
              </a14:hiddenEffects>
            </a:ext>
          </a:extLst>
        </p:spPr>
        <p:txBody>
          <a:bodyPr vert="horz" lIns="91440" tIns="45720" rIns="91440" bIns="45720" rtlCol="0" fromWordArt="1" anchor="ctr">
            <a:prstTxWarp prst="textPlain">
              <a:avLst>
                <a:gd name="adj" fmla="val 50000"/>
              </a:avLst>
            </a:prstTxWarp>
            <a:normAutofit/>
          </a:bodyPr>
          <a:lstStyle/>
          <a:p>
            <a:pPr defTabSz="914400">
              <a:lnSpc>
                <a:spcPct val="90000"/>
              </a:lnSpc>
              <a:spcBef>
                <a:spcPct val="0"/>
              </a:spcBef>
              <a:spcAft>
                <a:spcPts val="600"/>
              </a:spcAft>
            </a:pPr>
            <a:r>
              <a:rPr lang="en-US" sz="3200" b="1">
                <a:ln w="9525" cmpd="sng">
                  <a:solidFill>
                    <a:srgbClr val="000000"/>
                  </a:solidFill>
                  <a:prstDash val="solid"/>
                  <a:round/>
                  <a:headEnd/>
                  <a:tailEnd/>
                </a:ln>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rPr>
              <a:t>Chinese New </a:t>
            </a:r>
          </a:p>
          <a:p>
            <a:pPr defTabSz="914400">
              <a:lnSpc>
                <a:spcPct val="90000"/>
              </a:lnSpc>
              <a:spcBef>
                <a:spcPct val="0"/>
              </a:spcBef>
              <a:spcAft>
                <a:spcPts val="600"/>
              </a:spcAft>
            </a:pPr>
            <a:r>
              <a:rPr lang="en-US" sz="3200" b="1">
                <a:ln w="9525" cmpd="sng">
                  <a:solidFill>
                    <a:srgbClr val="000000"/>
                  </a:solidFill>
                  <a:prstDash val="solid"/>
                  <a:round/>
                  <a:headEnd/>
                  <a:tailEnd/>
                </a:ln>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rPr>
              <a:t>Year</a:t>
            </a:r>
          </a:p>
        </p:txBody>
      </p:sp>
      <p:sp>
        <p:nvSpPr>
          <p:cNvPr id="11267" name="Rectangle 3">
            <a:extLst>
              <a:ext uri="{FF2B5EF4-FFF2-40B4-BE49-F238E27FC236}">
                <a16:creationId xmlns:a16="http://schemas.microsoft.com/office/drawing/2014/main" id="{8E3F46FE-78F3-4F8F-9FC4-78CDD480187A}"/>
              </a:ext>
            </a:extLst>
          </p:cNvPr>
          <p:cNvSpPr>
            <a:spLocks noGrp="1" noChangeArrowheads="1"/>
          </p:cNvSpPr>
          <p:nvPr>
            <p:ph type="body" idx="1"/>
          </p:nvPr>
        </p:nvSpPr>
        <p:spPr>
          <a:xfrm>
            <a:off x="7883611" y="2121408"/>
            <a:ext cx="3816774" cy="4050792"/>
          </a:xfrm>
        </p:spPr>
        <p:txBody>
          <a:bodyPr vert="horz" lIns="91440" tIns="45720" rIns="91440" bIns="45720" rtlCol="0">
            <a:normAutofit/>
          </a:bodyPr>
          <a:lstStyle/>
          <a:p>
            <a:pPr marL="0"/>
            <a:r>
              <a:rPr lang="en-US" sz="1600" dirty="0" err="1">
                <a:hlinkClick r:id="rId6"/>
              </a:rPr>
              <a:t>chinese</a:t>
            </a:r>
            <a:r>
              <a:rPr lang="en-US" sz="1600" dirty="0">
                <a:hlinkClick r:id="rId6"/>
              </a:rPr>
              <a:t> zodiac story video - Google Search</a:t>
            </a:r>
            <a:endParaRPr lang="en-US" altLang="en-US" sz="1600" dirty="0"/>
          </a:p>
        </p:txBody>
      </p:sp>
      <p:grpSp>
        <p:nvGrpSpPr>
          <p:cNvPr id="11275" name="Group 11274">
            <a:extLst>
              <a:ext uri="{FF2B5EF4-FFF2-40B4-BE49-F238E27FC236}">
                <a16:creationId xmlns:a16="http://schemas.microsoft.com/office/drawing/2014/main" id="{75189C0B-7EF9-428C-9434-BD9D5D77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1276" name="Oval 11275">
              <a:extLst>
                <a:ext uri="{FF2B5EF4-FFF2-40B4-BE49-F238E27FC236}">
                  <a16:creationId xmlns:a16="http://schemas.microsoft.com/office/drawing/2014/main" id="{EE538E51-693B-4B91-B863-B9295B864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2">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277" name="Oval 11276">
              <a:extLst>
                <a:ext uri="{FF2B5EF4-FFF2-40B4-BE49-F238E27FC236}">
                  <a16:creationId xmlns:a16="http://schemas.microsoft.com/office/drawing/2014/main" id="{4ED1A356-FA76-4772-BA1E-B09C2555D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329075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BD9989FB-36A6-49EE-889A-BDBC54F18E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BE9BB6-6A2D-4D0C-8CA2-E3EEF572010C}"/>
              </a:ext>
            </a:extLst>
          </p:cNvPr>
          <p:cNvSpPr>
            <a:spLocks noGrp="1"/>
          </p:cNvSpPr>
          <p:nvPr>
            <p:ph type="title"/>
          </p:nvPr>
        </p:nvSpPr>
        <p:spPr>
          <a:xfrm>
            <a:off x="7222436" y="484632"/>
            <a:ext cx="4477950" cy="1609344"/>
          </a:xfrm>
          <a:ln>
            <a:noFill/>
          </a:ln>
        </p:spPr>
        <p:txBody>
          <a:bodyPr>
            <a:noAutofit/>
          </a:bodyPr>
          <a:lstStyle/>
          <a:p>
            <a:r>
              <a:rPr lang="en-GB" sz="9000" dirty="0"/>
              <a:t>P7 2011 </a:t>
            </a:r>
          </a:p>
        </p:txBody>
      </p:sp>
      <p:pic>
        <p:nvPicPr>
          <p:cNvPr id="3074" name="Picture 2">
            <a:extLst>
              <a:ext uri="{FF2B5EF4-FFF2-40B4-BE49-F238E27FC236}">
                <a16:creationId xmlns:a16="http://schemas.microsoft.com/office/drawing/2014/main" id="{2AB8E3FD-5B4B-4564-9627-3FFCFEC69B9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81083" y="640080"/>
            <a:ext cx="5588101" cy="558810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02638C0-499F-4C4A-96A8-FF2409EE6330}"/>
              </a:ext>
            </a:extLst>
          </p:cNvPr>
          <p:cNvSpPr>
            <a:spLocks noGrp="1"/>
          </p:cNvSpPr>
          <p:nvPr>
            <p:ph idx="1"/>
          </p:nvPr>
        </p:nvSpPr>
        <p:spPr>
          <a:xfrm>
            <a:off x="7366883" y="2499227"/>
            <a:ext cx="3544034" cy="4050792"/>
          </a:xfrm>
        </p:spPr>
        <p:txBody>
          <a:bodyPr>
            <a:normAutofit/>
          </a:bodyPr>
          <a:lstStyle/>
          <a:p>
            <a:pPr algn="ctr"/>
            <a:r>
              <a:rPr lang="ja-JP" altLang="en-US" sz="20000" b="1" i="0" dirty="0">
                <a:solidFill>
                  <a:srgbClr val="3D434B"/>
                </a:solidFill>
                <a:effectLst/>
                <a:latin typeface="inherit"/>
              </a:rPr>
              <a:t>兔</a:t>
            </a:r>
            <a:endParaRPr lang="ja-JP" altLang="en-US" sz="20000" b="1" i="0" dirty="0">
              <a:solidFill>
                <a:srgbClr val="3D434B"/>
              </a:solidFill>
              <a:effectLst/>
              <a:latin typeface="Nunito" panose="020B0604020202020204" pitchFamily="2" charset="0"/>
            </a:endParaRPr>
          </a:p>
          <a:p>
            <a:endParaRPr lang="en-GB" sz="1600" dirty="0"/>
          </a:p>
        </p:txBody>
      </p:sp>
      <p:grpSp>
        <p:nvGrpSpPr>
          <p:cNvPr id="3081" name="Group 3080">
            <a:extLst>
              <a:ext uri="{FF2B5EF4-FFF2-40B4-BE49-F238E27FC236}">
                <a16:creationId xmlns:a16="http://schemas.microsoft.com/office/drawing/2014/main" id="{79532E44-64CD-4887-95E4-6D13510171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082" name="Oval 3081">
              <a:extLst>
                <a:ext uri="{FF2B5EF4-FFF2-40B4-BE49-F238E27FC236}">
                  <a16:creationId xmlns:a16="http://schemas.microsoft.com/office/drawing/2014/main" id="{35C2F53F-F2F7-4BC7-88F8-CCFD6D3C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2">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83" name="Oval 3082">
              <a:extLst>
                <a:ext uri="{FF2B5EF4-FFF2-40B4-BE49-F238E27FC236}">
                  <a16:creationId xmlns:a16="http://schemas.microsoft.com/office/drawing/2014/main" id="{9B3675A9-8FB2-4982-9BE7-47E456D0D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9" name="Picture 4" descr="Use the Print button on your browser to print this page.  Then click the Back button.">
            <a:extLst>
              <a:ext uri="{FF2B5EF4-FFF2-40B4-BE49-F238E27FC236}">
                <a16:creationId xmlns:a16="http://schemas.microsoft.com/office/drawing/2014/main" id="{5C394885-84AB-41EF-BA53-8FF121CC59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59810" y="4690332"/>
            <a:ext cx="2476500" cy="194310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34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A2A54AA3-CE3C-4268-B442-5F58D0FC9672}"/>
              </a:ext>
            </a:extLst>
          </p:cNvPr>
          <p:cNvSpPr>
            <a:spLocks noGrp="1" noChangeArrowheads="1"/>
          </p:cNvSpPr>
          <p:nvPr>
            <p:ph type="title"/>
          </p:nvPr>
        </p:nvSpPr>
        <p:spPr/>
        <p:txBody>
          <a:bodyPr/>
          <a:lstStyle/>
          <a:p>
            <a:r>
              <a:rPr lang="en-GB" altLang="en-US" sz="4000" dirty="0"/>
              <a:t>Year of the Rabbit </a:t>
            </a:r>
            <a:r>
              <a:rPr lang="en-GB" sz="4000" dirty="0"/>
              <a:t>2011 (P7)</a:t>
            </a:r>
            <a:br>
              <a:rPr lang="en-GB" altLang="en-US" sz="4000" dirty="0"/>
            </a:br>
            <a:endParaRPr lang="en-GB" altLang="en-US" sz="4000" dirty="0"/>
          </a:p>
        </p:txBody>
      </p:sp>
      <p:sp>
        <p:nvSpPr>
          <p:cNvPr id="19459" name="Rectangle 3">
            <a:extLst>
              <a:ext uri="{FF2B5EF4-FFF2-40B4-BE49-F238E27FC236}">
                <a16:creationId xmlns:a16="http://schemas.microsoft.com/office/drawing/2014/main" id="{780F2025-99FB-48FA-A178-5838E585ECD0}"/>
              </a:ext>
            </a:extLst>
          </p:cNvPr>
          <p:cNvSpPr>
            <a:spLocks noGrp="1" noChangeArrowheads="1"/>
          </p:cNvSpPr>
          <p:nvPr>
            <p:ph type="body" idx="1"/>
          </p:nvPr>
        </p:nvSpPr>
        <p:spPr/>
        <p:txBody>
          <a:bodyPr/>
          <a:lstStyle/>
          <a:p>
            <a:pPr>
              <a:buFont typeface="Wingdings" panose="05000000000000000000" pitchFamily="2" charset="2"/>
              <a:buNone/>
            </a:pPr>
            <a:r>
              <a:rPr lang="en-GB" altLang="en-US" dirty="0"/>
              <a:t>  </a:t>
            </a:r>
            <a:r>
              <a:rPr lang="en-GB" altLang="en-US" sz="3600" dirty="0"/>
              <a:t>Rabbits are affectionate, co-operative and pleasant, with lots of friends. But they can get too sentimental and seem superficial. Ideal careers areas include law, diplomacy or the stage. </a:t>
            </a:r>
          </a:p>
        </p:txBody>
      </p:sp>
      <p:pic>
        <p:nvPicPr>
          <p:cNvPr id="19460" name="Picture 4" descr="Use the Print button on your browser to print this page.  Then click the Back button.">
            <a:extLst>
              <a:ext uri="{FF2B5EF4-FFF2-40B4-BE49-F238E27FC236}">
                <a16:creationId xmlns:a16="http://schemas.microsoft.com/office/drawing/2014/main" id="{B4867CF8-7836-4A8E-B8F6-C60C7C3C6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4788" y="4652963"/>
            <a:ext cx="2476500" cy="1943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36" name="Rectangle 5135">
            <a:extLst>
              <a:ext uri="{FF2B5EF4-FFF2-40B4-BE49-F238E27FC236}">
                <a16:creationId xmlns:a16="http://schemas.microsoft.com/office/drawing/2014/main" id="{E53A7DF6-5C56-401F-B89F-7DE792C737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6502" y="0"/>
            <a:ext cx="6125497" cy="6857999"/>
          </a:xfrm>
          <a:prstGeom prst="rect">
            <a:avLst/>
          </a:prstGeom>
          <a:blipFill dpi="0" rotWithShape="1">
            <a:blip r:embed="rId2">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BE9BB6-6A2D-4D0C-8CA2-E3EEF572010C}"/>
              </a:ext>
            </a:extLst>
          </p:cNvPr>
          <p:cNvSpPr>
            <a:spLocks noGrp="1"/>
          </p:cNvSpPr>
          <p:nvPr>
            <p:ph type="title"/>
          </p:nvPr>
        </p:nvSpPr>
        <p:spPr>
          <a:xfrm>
            <a:off x="6096000" y="340946"/>
            <a:ext cx="6272188" cy="1609344"/>
          </a:xfrm>
          <a:ln>
            <a:noFill/>
          </a:ln>
        </p:spPr>
        <p:txBody>
          <a:bodyPr>
            <a:noAutofit/>
          </a:bodyPr>
          <a:lstStyle/>
          <a:p>
            <a:r>
              <a:rPr lang="en-GB" sz="9000" dirty="0"/>
              <a:t>P7/6 2012 </a:t>
            </a:r>
          </a:p>
        </p:txBody>
      </p:sp>
      <p:pic>
        <p:nvPicPr>
          <p:cNvPr id="5122" name="Picture 2">
            <a:extLst>
              <a:ext uri="{FF2B5EF4-FFF2-40B4-BE49-F238E27FC236}">
                <a16:creationId xmlns:a16="http://schemas.microsoft.com/office/drawing/2014/main" id="{2FC15EEF-F53E-4C62-BC5E-14C4A22BF6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19" r="7886" b="-2"/>
          <a:stretch/>
        </p:blipFill>
        <p:spPr bwMode="auto">
          <a:xfrm>
            <a:off x="633999" y="640080"/>
            <a:ext cx="4794199" cy="558810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02638C0-499F-4C4A-96A8-FF2409EE6330}"/>
              </a:ext>
            </a:extLst>
          </p:cNvPr>
          <p:cNvSpPr>
            <a:spLocks noGrp="1"/>
          </p:cNvSpPr>
          <p:nvPr>
            <p:ph idx="1"/>
          </p:nvPr>
        </p:nvSpPr>
        <p:spPr>
          <a:xfrm>
            <a:off x="6400799" y="2121408"/>
            <a:ext cx="5299585" cy="4050792"/>
          </a:xfrm>
        </p:spPr>
        <p:txBody>
          <a:bodyPr>
            <a:normAutofit/>
          </a:bodyPr>
          <a:lstStyle/>
          <a:p>
            <a:pPr marL="0" indent="0">
              <a:buNone/>
            </a:pPr>
            <a:endParaRPr lang="ja-JP" altLang="en-US" sz="1800" b="1" i="0">
              <a:effectLst/>
              <a:latin typeface="Nunito" panose="020B0604020202020204" pitchFamily="2" charset="0"/>
            </a:endParaRPr>
          </a:p>
          <a:p>
            <a:endParaRPr lang="en-GB" sz="1800"/>
          </a:p>
        </p:txBody>
      </p:sp>
      <p:grpSp>
        <p:nvGrpSpPr>
          <p:cNvPr id="5138" name="Group 5137">
            <a:extLst>
              <a:ext uri="{FF2B5EF4-FFF2-40B4-BE49-F238E27FC236}">
                <a16:creationId xmlns:a16="http://schemas.microsoft.com/office/drawing/2014/main" id="{0B369065-5B4F-4793-95A5-86951A1A25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5139" name="Oval 5138">
              <a:extLst>
                <a:ext uri="{FF2B5EF4-FFF2-40B4-BE49-F238E27FC236}">
                  <a16:creationId xmlns:a16="http://schemas.microsoft.com/office/drawing/2014/main" id="{83037A8F-4243-42B1-8C5E-4824EC32E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2">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5140" name="Oval 5139">
              <a:extLst>
                <a:ext uri="{FF2B5EF4-FFF2-40B4-BE49-F238E27FC236}">
                  <a16:creationId xmlns:a16="http://schemas.microsoft.com/office/drawing/2014/main" id="{A45DBFBC-F1FA-4709-9073-6D01CDE6C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9" name="TextBox 18">
            <a:extLst>
              <a:ext uri="{FF2B5EF4-FFF2-40B4-BE49-F238E27FC236}">
                <a16:creationId xmlns:a16="http://schemas.microsoft.com/office/drawing/2014/main" id="{F5F407A9-091F-4090-8D79-1B368ACE8159}"/>
              </a:ext>
            </a:extLst>
          </p:cNvPr>
          <p:cNvSpPr txBox="1"/>
          <p:nvPr/>
        </p:nvSpPr>
        <p:spPr>
          <a:xfrm>
            <a:off x="7439957" y="2445750"/>
            <a:ext cx="458338" cy="3170099"/>
          </a:xfrm>
          <a:prstGeom prst="rect">
            <a:avLst/>
          </a:prstGeom>
          <a:noFill/>
        </p:spPr>
        <p:txBody>
          <a:bodyPr wrap="square">
            <a:spAutoFit/>
          </a:bodyPr>
          <a:lstStyle/>
          <a:p>
            <a:pPr algn="l" fontAlgn="base"/>
            <a:r>
              <a:rPr lang="ja-JP" altLang="en-US" sz="20000" b="1" i="0" dirty="0">
                <a:solidFill>
                  <a:srgbClr val="3D434B"/>
                </a:solidFill>
                <a:effectLst/>
                <a:latin typeface="inherit"/>
              </a:rPr>
              <a:t>龙</a:t>
            </a:r>
            <a:endParaRPr lang="ja-JP" altLang="en-US" sz="20000" b="1" i="0" dirty="0">
              <a:solidFill>
                <a:srgbClr val="3D434B"/>
              </a:solidFill>
              <a:effectLst/>
              <a:latin typeface="Nunito"/>
            </a:endParaRPr>
          </a:p>
        </p:txBody>
      </p:sp>
      <p:pic>
        <p:nvPicPr>
          <p:cNvPr id="20" name="Picture 4" descr="Use the Print button on your browser to print this page.  Then click the Back button.">
            <a:extLst>
              <a:ext uri="{FF2B5EF4-FFF2-40B4-BE49-F238E27FC236}">
                <a16:creationId xmlns:a16="http://schemas.microsoft.com/office/drawing/2014/main" id="{D8EB8834-E4D0-4186-B1A4-DD5C5EB333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3756" y="4432667"/>
            <a:ext cx="3313113" cy="2084387"/>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04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2F1D294-5F12-4425-97C5-5E11FD0E27CF}"/>
              </a:ext>
            </a:extLst>
          </p:cNvPr>
          <p:cNvSpPr>
            <a:spLocks noGrp="1" noChangeArrowheads="1"/>
          </p:cNvSpPr>
          <p:nvPr>
            <p:ph type="title"/>
          </p:nvPr>
        </p:nvSpPr>
        <p:spPr/>
        <p:txBody>
          <a:bodyPr/>
          <a:lstStyle/>
          <a:p>
            <a:r>
              <a:rPr lang="en-GB" altLang="en-US" sz="4000" dirty="0"/>
              <a:t>Year of the Dragon </a:t>
            </a:r>
            <a:r>
              <a:rPr lang="en-GB" sz="4000" dirty="0"/>
              <a:t>2012 (P7, P6)</a:t>
            </a:r>
            <a:br>
              <a:rPr lang="en-GB" altLang="en-US" sz="4000" dirty="0"/>
            </a:br>
            <a:endParaRPr lang="en-GB" altLang="en-US" sz="4000" dirty="0"/>
          </a:p>
        </p:txBody>
      </p:sp>
      <p:sp>
        <p:nvSpPr>
          <p:cNvPr id="20483" name="Rectangle 3">
            <a:extLst>
              <a:ext uri="{FF2B5EF4-FFF2-40B4-BE49-F238E27FC236}">
                <a16:creationId xmlns:a16="http://schemas.microsoft.com/office/drawing/2014/main" id="{9E00AE95-7AAC-4851-8F94-C7523F40FFD4}"/>
              </a:ext>
            </a:extLst>
          </p:cNvPr>
          <p:cNvSpPr>
            <a:spLocks noGrp="1" noChangeArrowheads="1"/>
          </p:cNvSpPr>
          <p:nvPr>
            <p:ph type="body" idx="1"/>
          </p:nvPr>
        </p:nvSpPr>
        <p:spPr/>
        <p:txBody>
          <a:bodyPr/>
          <a:lstStyle/>
          <a:p>
            <a:pPr>
              <a:buFont typeface="Wingdings" panose="05000000000000000000" pitchFamily="2" charset="2"/>
              <a:buNone/>
            </a:pPr>
            <a:r>
              <a:rPr lang="en-GB" altLang="en-US" dirty="0"/>
              <a:t>   </a:t>
            </a:r>
            <a:r>
              <a:rPr lang="en-GB" altLang="en-US" sz="3600" dirty="0"/>
              <a:t>Dragons tend to be popular individuals who are always full of life and enthusiasm, with a reputation for being fun-loving. They make good priests, artists and politicians. </a:t>
            </a:r>
          </a:p>
        </p:txBody>
      </p:sp>
      <p:pic>
        <p:nvPicPr>
          <p:cNvPr id="20484" name="Picture 4" descr="Use the Print button on your browser to print this page.  Then click the Back button.">
            <a:extLst>
              <a:ext uri="{FF2B5EF4-FFF2-40B4-BE49-F238E27FC236}">
                <a16:creationId xmlns:a16="http://schemas.microsoft.com/office/drawing/2014/main" id="{332F2A35-3EAE-4495-AA93-E4CD8A38FF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9601" y="4437064"/>
            <a:ext cx="3313113" cy="20843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B40959D2-8A21-4D7B-B29E-9B6D22DC9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153" name="Rectangle 6152">
            <a:extLst>
              <a:ext uri="{FF2B5EF4-FFF2-40B4-BE49-F238E27FC236}">
                <a16:creationId xmlns:a16="http://schemas.microsoft.com/office/drawing/2014/main" id="{4CE116A5-1B81-43C6-AD08-63CA0E770D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155" name="Rectangle 6154">
            <a:extLst>
              <a:ext uri="{FF2B5EF4-FFF2-40B4-BE49-F238E27FC236}">
                <a16:creationId xmlns:a16="http://schemas.microsoft.com/office/drawing/2014/main" id="{9BBB3C64-EF0F-4340-89D3-D4CD24637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6157" name="Group 6156">
            <a:extLst>
              <a:ext uri="{FF2B5EF4-FFF2-40B4-BE49-F238E27FC236}">
                <a16:creationId xmlns:a16="http://schemas.microsoft.com/office/drawing/2014/main" id="{481C53AD-3B53-4D5A-AECB-6FF6258E5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6158" name="Oval 6157">
              <a:extLst>
                <a:ext uri="{FF2B5EF4-FFF2-40B4-BE49-F238E27FC236}">
                  <a16:creationId xmlns:a16="http://schemas.microsoft.com/office/drawing/2014/main" id="{301AC167-7E44-47B4-B3E5-0F0454BBE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6159" name="Oval 6158">
              <a:extLst>
                <a:ext uri="{FF2B5EF4-FFF2-40B4-BE49-F238E27FC236}">
                  <a16:creationId xmlns:a16="http://schemas.microsoft.com/office/drawing/2014/main" id="{A3366F75-92A2-48B6-9FE8-D83D7CB578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161" name="Rectangle 6160">
            <a:extLst>
              <a:ext uri="{FF2B5EF4-FFF2-40B4-BE49-F238E27FC236}">
                <a16:creationId xmlns:a16="http://schemas.microsoft.com/office/drawing/2014/main" id="{2266B24F-896E-4F03-8410-271656D6C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163" name="Rectangle 6162">
            <a:extLst>
              <a:ext uri="{FF2B5EF4-FFF2-40B4-BE49-F238E27FC236}">
                <a16:creationId xmlns:a16="http://schemas.microsoft.com/office/drawing/2014/main" id="{31029960-422A-42F9-93FE-DDCC5016A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5" name="Rectangle 6164">
            <a:extLst>
              <a:ext uri="{FF2B5EF4-FFF2-40B4-BE49-F238E27FC236}">
                <a16:creationId xmlns:a16="http://schemas.microsoft.com/office/drawing/2014/main" id="{E21C234D-4979-4C31-8F0A-D3DFFAD4D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1" y="822325"/>
            <a:ext cx="5149596" cy="4846228"/>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BE9BB6-6A2D-4D0C-8CA2-E3EEF572010C}"/>
              </a:ext>
            </a:extLst>
          </p:cNvPr>
          <p:cNvSpPr>
            <a:spLocks noGrp="1"/>
          </p:cNvSpPr>
          <p:nvPr>
            <p:ph type="title"/>
          </p:nvPr>
        </p:nvSpPr>
        <p:spPr>
          <a:xfrm>
            <a:off x="6510337" y="772430"/>
            <a:ext cx="5232400" cy="1923554"/>
          </a:xfrm>
        </p:spPr>
        <p:txBody>
          <a:bodyPr vert="horz" lIns="91440" tIns="45720" rIns="91440" bIns="45720" rtlCol="0" anchor="ctr">
            <a:normAutofit/>
          </a:bodyPr>
          <a:lstStyle/>
          <a:p>
            <a:pPr>
              <a:lnSpc>
                <a:spcPct val="85000"/>
              </a:lnSpc>
            </a:pPr>
            <a:r>
              <a:rPr lang="en-US" sz="8000" b="1" kern="1200" cap="none" baseline="0" dirty="0">
                <a:blipFill dpi="0" rotWithShape="1">
                  <a:blip r:embed="rId4"/>
                  <a:srcRect/>
                  <a:tile tx="6350" ty="-127000" sx="65000" sy="64000" flip="none" algn="tl"/>
                </a:blipFill>
                <a:latin typeface="+mj-lt"/>
                <a:ea typeface="+mj-ea"/>
                <a:cs typeface="+mj-cs"/>
              </a:rPr>
              <a:t>P6/5 2013 </a:t>
            </a:r>
          </a:p>
        </p:txBody>
      </p:sp>
      <p:pic>
        <p:nvPicPr>
          <p:cNvPr id="6146" name="Picture 2">
            <a:extLst>
              <a:ext uri="{FF2B5EF4-FFF2-40B4-BE49-F238E27FC236}">
                <a16:creationId xmlns:a16="http://schemas.microsoft.com/office/drawing/2014/main" id="{FFD4A9D0-557C-4973-8B34-8201254789C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9680"/>
          <a:stretch/>
        </p:blipFill>
        <p:spPr bwMode="auto">
          <a:xfrm>
            <a:off x="633999" y="1054099"/>
            <a:ext cx="5544199" cy="4453085"/>
          </a:xfrm>
          <a:prstGeom prst="rect">
            <a:avLst/>
          </a:prstGeom>
          <a:noFill/>
          <a:extLst>
            <a:ext uri="{909E8E84-426E-40DD-AFC4-6F175D3DCCD1}">
              <a14:hiddenFill xmlns:a14="http://schemas.microsoft.com/office/drawing/2010/main">
                <a:solidFill>
                  <a:srgbClr val="FFFFFF"/>
                </a:solidFill>
              </a14:hiddenFill>
            </a:ext>
          </a:extLst>
        </p:spPr>
      </p:pic>
      <p:sp>
        <p:nvSpPr>
          <p:cNvPr id="6167" name="Rectangle 6166">
            <a:extLst>
              <a:ext uri="{FF2B5EF4-FFF2-40B4-BE49-F238E27FC236}">
                <a16:creationId xmlns:a16="http://schemas.microsoft.com/office/drawing/2014/main" id="{00D56990-75D4-4841-A69F-45DEC8CAC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5756954"/>
            <a:ext cx="10908792"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69" name="Group 6168">
            <a:extLst>
              <a:ext uri="{FF2B5EF4-FFF2-40B4-BE49-F238E27FC236}">
                <a16:creationId xmlns:a16="http://schemas.microsoft.com/office/drawing/2014/main" id="{1945EB5C-BDDA-4A0C-B8EF-B974A0450A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5257800"/>
            <a:ext cx="1080904" cy="1080902"/>
            <a:chOff x="9685338" y="4460675"/>
            <a:chExt cx="1080904" cy="1080902"/>
          </a:xfrm>
        </p:grpSpPr>
        <p:sp>
          <p:nvSpPr>
            <p:cNvPr id="6170" name="Oval 6169">
              <a:extLst>
                <a:ext uri="{FF2B5EF4-FFF2-40B4-BE49-F238E27FC236}">
                  <a16:creationId xmlns:a16="http://schemas.microsoft.com/office/drawing/2014/main" id="{52CA7E95-0B5F-4134-A3AF-9F9A39E10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2">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6171" name="Oval 6170">
              <a:extLst>
                <a:ext uri="{FF2B5EF4-FFF2-40B4-BE49-F238E27FC236}">
                  <a16:creationId xmlns:a16="http://schemas.microsoft.com/office/drawing/2014/main" id="{FBB26F87-73FC-4147-B7AC-6F14DBCD53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9" name="TextBox 28">
            <a:extLst>
              <a:ext uri="{FF2B5EF4-FFF2-40B4-BE49-F238E27FC236}">
                <a16:creationId xmlns:a16="http://schemas.microsoft.com/office/drawing/2014/main" id="{0CEEBB53-180E-4B9F-BA6D-52BE792DC561}"/>
              </a:ext>
            </a:extLst>
          </p:cNvPr>
          <p:cNvSpPr txBox="1"/>
          <p:nvPr/>
        </p:nvSpPr>
        <p:spPr>
          <a:xfrm>
            <a:off x="7446532" y="2262941"/>
            <a:ext cx="465016" cy="3170099"/>
          </a:xfrm>
          <a:prstGeom prst="rect">
            <a:avLst/>
          </a:prstGeom>
          <a:noFill/>
        </p:spPr>
        <p:txBody>
          <a:bodyPr wrap="square">
            <a:spAutoFit/>
          </a:bodyPr>
          <a:lstStyle/>
          <a:p>
            <a:pPr algn="l" fontAlgn="base"/>
            <a:r>
              <a:rPr lang="ja-JP" altLang="en-US" sz="20000" b="1" i="0" dirty="0">
                <a:solidFill>
                  <a:srgbClr val="3D434B"/>
                </a:solidFill>
                <a:effectLst/>
                <a:latin typeface="inherit"/>
              </a:rPr>
              <a:t>蛇</a:t>
            </a:r>
            <a:endParaRPr lang="ja-JP" altLang="en-US" sz="20000" b="1" i="0" dirty="0">
              <a:solidFill>
                <a:srgbClr val="3D434B"/>
              </a:solidFill>
              <a:effectLst/>
              <a:latin typeface="Nunito"/>
            </a:endParaRPr>
          </a:p>
        </p:txBody>
      </p:sp>
      <p:pic>
        <p:nvPicPr>
          <p:cNvPr id="30" name="Picture 4" descr="Use the Print button on your browser to print this page.  Then click the Back button.">
            <a:extLst>
              <a:ext uri="{FF2B5EF4-FFF2-40B4-BE49-F238E27FC236}">
                <a16:creationId xmlns:a16="http://schemas.microsoft.com/office/drawing/2014/main" id="{9E0521B5-3627-40D4-BE58-A26C0C62A2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31143" y="4886976"/>
            <a:ext cx="3313112" cy="1812925"/>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94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C60BCE9-8CC3-48CF-8C60-A815A34DDD07}"/>
              </a:ext>
            </a:extLst>
          </p:cNvPr>
          <p:cNvSpPr>
            <a:spLocks noGrp="1" noChangeArrowheads="1"/>
          </p:cNvSpPr>
          <p:nvPr>
            <p:ph type="title"/>
          </p:nvPr>
        </p:nvSpPr>
        <p:spPr/>
        <p:txBody>
          <a:bodyPr/>
          <a:lstStyle/>
          <a:p>
            <a:r>
              <a:rPr lang="en-GB" altLang="en-US" sz="4000" dirty="0"/>
              <a:t>Year of the Snake </a:t>
            </a:r>
            <a:r>
              <a:rPr lang="en-GB" sz="4000" dirty="0"/>
              <a:t>2013 (P6, P5)</a:t>
            </a:r>
            <a:br>
              <a:rPr lang="en-GB" altLang="en-US" sz="4000" dirty="0"/>
            </a:br>
            <a:endParaRPr lang="en-GB" altLang="en-US" sz="4000" dirty="0"/>
          </a:p>
        </p:txBody>
      </p:sp>
      <p:sp>
        <p:nvSpPr>
          <p:cNvPr id="21507" name="Rectangle 3">
            <a:extLst>
              <a:ext uri="{FF2B5EF4-FFF2-40B4-BE49-F238E27FC236}">
                <a16:creationId xmlns:a16="http://schemas.microsoft.com/office/drawing/2014/main" id="{F5DC98BD-5421-4991-BA37-EA4CE6038586}"/>
              </a:ext>
            </a:extLst>
          </p:cNvPr>
          <p:cNvSpPr>
            <a:spLocks noGrp="1" noChangeArrowheads="1"/>
          </p:cNvSpPr>
          <p:nvPr>
            <p:ph type="body" idx="1"/>
          </p:nvPr>
        </p:nvSpPr>
        <p:spPr/>
        <p:txBody>
          <a:bodyPr>
            <a:normAutofit/>
          </a:bodyPr>
          <a:lstStyle/>
          <a:p>
            <a:pPr>
              <a:buFont typeface="Wingdings" panose="05000000000000000000" pitchFamily="2" charset="2"/>
              <a:buNone/>
            </a:pPr>
            <a:r>
              <a:rPr lang="en-GB" altLang="en-US" sz="3600" dirty="0"/>
              <a:t>   People born in the year of the Snake are romantic and deep-thinking, wise and charming, although they tend to dismiss others too quickly and are a bit stingy with money. Ideal jobs include teaching. </a:t>
            </a:r>
          </a:p>
        </p:txBody>
      </p:sp>
      <p:pic>
        <p:nvPicPr>
          <p:cNvPr id="21508" name="Picture 4" descr="Use the Print button on your browser to print this page.  Then click the Back button.">
            <a:extLst>
              <a:ext uri="{FF2B5EF4-FFF2-40B4-BE49-F238E27FC236}">
                <a16:creationId xmlns:a16="http://schemas.microsoft.com/office/drawing/2014/main" id="{CF7E4788-E5BC-4CE1-B949-D1CD5251E9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8163" y="4724401"/>
            <a:ext cx="3313112" cy="1812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14" name="Rectangle 7213">
            <a:extLst>
              <a:ext uri="{FF2B5EF4-FFF2-40B4-BE49-F238E27FC236}">
                <a16:creationId xmlns:a16="http://schemas.microsoft.com/office/drawing/2014/main" id="{E53A7DF6-5C56-401F-B89F-7DE792C737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6502" y="0"/>
            <a:ext cx="6125497" cy="6857999"/>
          </a:xfrm>
          <a:prstGeom prst="rect">
            <a:avLst/>
          </a:prstGeom>
          <a:blipFill dpi="0" rotWithShape="1">
            <a:blip r:embed="rId2">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BE9BB6-6A2D-4D0C-8CA2-E3EEF572010C}"/>
              </a:ext>
            </a:extLst>
          </p:cNvPr>
          <p:cNvSpPr>
            <a:spLocks noGrp="1"/>
          </p:cNvSpPr>
          <p:nvPr>
            <p:ph type="title"/>
          </p:nvPr>
        </p:nvSpPr>
        <p:spPr>
          <a:xfrm>
            <a:off x="5684200" y="497468"/>
            <a:ext cx="6732782" cy="1609344"/>
          </a:xfrm>
          <a:ln>
            <a:noFill/>
          </a:ln>
        </p:spPr>
        <p:txBody>
          <a:bodyPr vert="horz" lIns="91440" tIns="45720" rIns="91440" bIns="45720" rtlCol="0" anchor="ctr">
            <a:noAutofit/>
          </a:bodyPr>
          <a:lstStyle/>
          <a:p>
            <a:r>
              <a:rPr lang="en-US" sz="10000" dirty="0"/>
              <a:t>P5/4 2014 </a:t>
            </a:r>
          </a:p>
        </p:txBody>
      </p:sp>
      <p:pic>
        <p:nvPicPr>
          <p:cNvPr id="7170" name="Picture 2">
            <a:extLst>
              <a:ext uri="{FF2B5EF4-FFF2-40B4-BE49-F238E27FC236}">
                <a16:creationId xmlns:a16="http://schemas.microsoft.com/office/drawing/2014/main" id="{DC59919C-B0A6-43D5-BAFC-88C47E737F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29" r="5577" b="-2"/>
          <a:stretch/>
        </p:blipFill>
        <p:spPr bwMode="auto">
          <a:xfrm>
            <a:off x="338900" y="244833"/>
            <a:ext cx="5330703" cy="6213448"/>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8FD96C00-7EE6-4EC3-A242-F6F0A16DE61B}"/>
              </a:ext>
            </a:extLst>
          </p:cNvPr>
          <p:cNvSpPr txBox="1"/>
          <p:nvPr/>
        </p:nvSpPr>
        <p:spPr>
          <a:xfrm>
            <a:off x="7601721" y="2007771"/>
            <a:ext cx="5299585" cy="4050792"/>
          </a:xfrm>
          <a:prstGeom prst="rect">
            <a:avLst/>
          </a:prstGeom>
        </p:spPr>
        <p:txBody>
          <a:bodyPr vert="horz" lIns="91440" tIns="45720" rIns="91440" bIns="45720" rtlCol="0">
            <a:normAutofit/>
          </a:bodyPr>
          <a:lstStyle/>
          <a:p>
            <a:pPr defTabSz="914400" fontAlgn="base">
              <a:lnSpc>
                <a:spcPct val="90000"/>
              </a:lnSpc>
              <a:spcAft>
                <a:spcPts val="600"/>
              </a:spcAft>
              <a:buClr>
                <a:schemeClr val="accent2"/>
              </a:buClr>
              <a:buSzPct val="85000"/>
            </a:pPr>
            <a:r>
              <a:rPr lang="ja-JP" altLang="en-US" sz="20000" b="1" i="0" dirty="0">
                <a:effectLst/>
              </a:rPr>
              <a:t>馬</a:t>
            </a:r>
            <a:endParaRPr lang="en-US" altLang="ja-JP" sz="20000" b="1" i="0" dirty="0">
              <a:effectLst/>
            </a:endParaRPr>
          </a:p>
        </p:txBody>
      </p:sp>
      <p:grpSp>
        <p:nvGrpSpPr>
          <p:cNvPr id="7216" name="Group 7215">
            <a:extLst>
              <a:ext uri="{FF2B5EF4-FFF2-40B4-BE49-F238E27FC236}">
                <a16:creationId xmlns:a16="http://schemas.microsoft.com/office/drawing/2014/main" id="{0B369065-5B4F-4793-95A5-86951A1A25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217" name="Oval 7216">
              <a:extLst>
                <a:ext uri="{FF2B5EF4-FFF2-40B4-BE49-F238E27FC236}">
                  <a16:creationId xmlns:a16="http://schemas.microsoft.com/office/drawing/2014/main" id="{83037A8F-4243-42B1-8C5E-4824EC32E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2">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218" name="Oval 7217">
              <a:extLst>
                <a:ext uri="{FF2B5EF4-FFF2-40B4-BE49-F238E27FC236}">
                  <a16:creationId xmlns:a16="http://schemas.microsoft.com/office/drawing/2014/main" id="{A45DBFBC-F1FA-4709-9073-6D01CDE6C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52" name="Picture 4" descr="Use the Print button on your browser to print this page.  Then click the Back button.">
            <a:extLst>
              <a:ext uri="{FF2B5EF4-FFF2-40B4-BE49-F238E27FC236}">
                <a16:creationId xmlns:a16="http://schemas.microsoft.com/office/drawing/2014/main" id="{785B9BA1-698C-44C9-9925-CA5FFB2213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1059" y="3905581"/>
            <a:ext cx="2163763" cy="278130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58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AC2D943-BFBE-4911-A94D-3CE9C797E759}"/>
              </a:ext>
            </a:extLst>
          </p:cNvPr>
          <p:cNvSpPr>
            <a:spLocks noGrp="1" noChangeArrowheads="1"/>
          </p:cNvSpPr>
          <p:nvPr>
            <p:ph type="title"/>
          </p:nvPr>
        </p:nvSpPr>
        <p:spPr/>
        <p:txBody>
          <a:bodyPr/>
          <a:lstStyle/>
          <a:p>
            <a:r>
              <a:rPr lang="en-GB" altLang="en-US" sz="4000" dirty="0"/>
              <a:t>Year of the Horse </a:t>
            </a:r>
            <a:r>
              <a:rPr lang="en-GB" sz="4000" dirty="0"/>
              <a:t>2014 (P5, P4)</a:t>
            </a:r>
            <a:br>
              <a:rPr lang="en-GB" altLang="en-US" sz="4000" dirty="0"/>
            </a:br>
            <a:endParaRPr lang="en-GB" altLang="en-US" sz="4000" dirty="0"/>
          </a:p>
        </p:txBody>
      </p:sp>
      <p:sp>
        <p:nvSpPr>
          <p:cNvPr id="22531" name="Rectangle 3">
            <a:extLst>
              <a:ext uri="{FF2B5EF4-FFF2-40B4-BE49-F238E27FC236}">
                <a16:creationId xmlns:a16="http://schemas.microsoft.com/office/drawing/2014/main" id="{652F705B-31E3-4F7E-A064-DA370FDA3E4C}"/>
              </a:ext>
            </a:extLst>
          </p:cNvPr>
          <p:cNvSpPr>
            <a:spLocks noGrp="1" noChangeArrowheads="1"/>
          </p:cNvSpPr>
          <p:nvPr>
            <p:ph type="body" idx="1"/>
          </p:nvPr>
        </p:nvSpPr>
        <p:spPr/>
        <p:txBody>
          <a:bodyPr>
            <a:normAutofit/>
          </a:bodyPr>
          <a:lstStyle/>
          <a:p>
            <a:pPr>
              <a:buFont typeface="Wingdings" panose="05000000000000000000" pitchFamily="2" charset="2"/>
              <a:buNone/>
            </a:pPr>
            <a:r>
              <a:rPr lang="en-GB" altLang="en-US" sz="3600" dirty="0"/>
              <a:t>  If you are born in the Year of the Horse then you are amazingly hard working and very independent. Although you are intelligent and friendly, you can sometimes be a bit selfish. Career wise you </a:t>
            </a:r>
          </a:p>
          <a:p>
            <a:pPr>
              <a:buFont typeface="Wingdings" panose="05000000000000000000" pitchFamily="2" charset="2"/>
              <a:buNone/>
            </a:pPr>
            <a:r>
              <a:rPr lang="en-GB" altLang="en-US" sz="3600" dirty="0"/>
              <a:t>would make a good scientist </a:t>
            </a:r>
          </a:p>
          <a:p>
            <a:pPr>
              <a:buFont typeface="Wingdings" panose="05000000000000000000" pitchFamily="2" charset="2"/>
              <a:buNone/>
            </a:pPr>
            <a:r>
              <a:rPr lang="en-GB" altLang="en-US" sz="3600" dirty="0"/>
              <a:t>or poet. </a:t>
            </a:r>
          </a:p>
        </p:txBody>
      </p:sp>
      <p:pic>
        <p:nvPicPr>
          <p:cNvPr id="22532" name="Picture 4" descr="Use the Print button on your browser to print this page.  Then click the Back button.">
            <a:extLst>
              <a:ext uri="{FF2B5EF4-FFF2-40B4-BE49-F238E27FC236}">
                <a16:creationId xmlns:a16="http://schemas.microsoft.com/office/drawing/2014/main" id="{4329AB93-7FAE-4111-B244-0151C1A7DA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9292" y="4076700"/>
            <a:ext cx="2163763" cy="2781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9" name="Rectangle 8198">
            <a:extLst>
              <a:ext uri="{FF2B5EF4-FFF2-40B4-BE49-F238E27FC236}">
                <a16:creationId xmlns:a16="http://schemas.microsoft.com/office/drawing/2014/main" id="{BD9989FB-36A6-49EE-889A-BDBC54F18E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BE9BB6-6A2D-4D0C-8CA2-E3EEF572010C}"/>
              </a:ext>
            </a:extLst>
          </p:cNvPr>
          <p:cNvSpPr>
            <a:spLocks noGrp="1"/>
          </p:cNvSpPr>
          <p:nvPr>
            <p:ph type="title"/>
          </p:nvPr>
        </p:nvSpPr>
        <p:spPr>
          <a:xfrm>
            <a:off x="6112286" y="539613"/>
            <a:ext cx="6376985" cy="1609344"/>
          </a:xfrm>
          <a:ln>
            <a:noFill/>
          </a:ln>
        </p:spPr>
        <p:txBody>
          <a:bodyPr vert="horz" lIns="91440" tIns="45720" rIns="91440" bIns="45720" rtlCol="0" anchor="ctr">
            <a:noAutofit/>
          </a:bodyPr>
          <a:lstStyle/>
          <a:p>
            <a:r>
              <a:rPr lang="en-US" sz="10000" dirty="0"/>
              <a:t>P4/3 2015</a:t>
            </a:r>
          </a:p>
        </p:txBody>
      </p:sp>
      <p:pic>
        <p:nvPicPr>
          <p:cNvPr id="8194" name="Picture 2">
            <a:extLst>
              <a:ext uri="{FF2B5EF4-FFF2-40B4-BE49-F238E27FC236}">
                <a16:creationId xmlns:a16="http://schemas.microsoft.com/office/drawing/2014/main" id="{DC5ACB55-BD42-4C4F-91F5-EC574F8B043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91615" y="641580"/>
            <a:ext cx="5588101" cy="5588101"/>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1FB10E23-8AD6-4458-9307-C11C4BB171A1}"/>
              </a:ext>
            </a:extLst>
          </p:cNvPr>
          <p:cNvSpPr txBox="1"/>
          <p:nvPr/>
        </p:nvSpPr>
        <p:spPr>
          <a:xfrm>
            <a:off x="7803740" y="2636089"/>
            <a:ext cx="3544034" cy="4050792"/>
          </a:xfrm>
          <a:prstGeom prst="rect">
            <a:avLst/>
          </a:prstGeom>
        </p:spPr>
        <p:txBody>
          <a:bodyPr vert="horz" lIns="91440" tIns="45720" rIns="91440" bIns="45720" rtlCol="0">
            <a:normAutofit/>
          </a:bodyPr>
          <a:lstStyle/>
          <a:p>
            <a:pPr defTabSz="914400" fontAlgn="base">
              <a:lnSpc>
                <a:spcPct val="90000"/>
              </a:lnSpc>
              <a:spcAft>
                <a:spcPts val="600"/>
              </a:spcAft>
              <a:buClr>
                <a:schemeClr val="accent2"/>
              </a:buClr>
              <a:buSzPct val="85000"/>
            </a:pPr>
            <a:r>
              <a:rPr lang="ja-JP" altLang="en-US" sz="20000" b="1" i="0" dirty="0">
                <a:effectLst/>
              </a:rPr>
              <a:t>羊</a:t>
            </a:r>
            <a:endParaRPr lang="en-US" altLang="ja-JP" sz="20000" b="1" i="0" dirty="0">
              <a:effectLst/>
            </a:endParaRPr>
          </a:p>
        </p:txBody>
      </p:sp>
      <p:grpSp>
        <p:nvGrpSpPr>
          <p:cNvPr id="8201" name="Group 8200">
            <a:extLst>
              <a:ext uri="{FF2B5EF4-FFF2-40B4-BE49-F238E27FC236}">
                <a16:creationId xmlns:a16="http://schemas.microsoft.com/office/drawing/2014/main" id="{79532E44-64CD-4887-95E4-6D13510171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8202" name="Oval 8201">
              <a:extLst>
                <a:ext uri="{FF2B5EF4-FFF2-40B4-BE49-F238E27FC236}">
                  <a16:creationId xmlns:a16="http://schemas.microsoft.com/office/drawing/2014/main" id="{35C2F53F-F2F7-4BC7-88F8-CCFD6D3C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2">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8203" name="Oval 8202">
              <a:extLst>
                <a:ext uri="{FF2B5EF4-FFF2-40B4-BE49-F238E27FC236}">
                  <a16:creationId xmlns:a16="http://schemas.microsoft.com/office/drawing/2014/main" id="{9B3675A9-8FB2-4982-9BE7-47E456D0D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25" name="Picture 24">
            <a:extLst>
              <a:ext uri="{FF2B5EF4-FFF2-40B4-BE49-F238E27FC236}">
                <a16:creationId xmlns:a16="http://schemas.microsoft.com/office/drawing/2014/main" id="{110C6C56-8069-4A7C-A5EA-8050B1EEC505}"/>
              </a:ext>
            </a:extLst>
          </p:cNvPr>
          <p:cNvPicPr>
            <a:picLocks noChangeAspect="1"/>
          </p:cNvPicPr>
          <p:nvPr/>
        </p:nvPicPr>
        <p:blipFill>
          <a:blip r:embed="rId6"/>
          <a:stretch>
            <a:fillRect/>
          </a:stretch>
        </p:blipFill>
        <p:spPr>
          <a:xfrm>
            <a:off x="5194191" y="3915106"/>
            <a:ext cx="2276475" cy="2771775"/>
          </a:xfrm>
          <a:prstGeom prst="rect">
            <a:avLst/>
          </a:prstGeom>
          <a:ln w="38100">
            <a:solidFill>
              <a:schemeClr val="tx1"/>
            </a:solidFill>
          </a:ln>
        </p:spPr>
      </p:pic>
    </p:spTree>
    <p:extLst>
      <p:ext uri="{BB962C8B-B14F-4D97-AF65-F5344CB8AC3E}">
        <p14:creationId xmlns:p14="http://schemas.microsoft.com/office/powerpoint/2010/main" val="32494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AC2D943-BFBE-4911-A94D-3CE9C797E759}"/>
              </a:ext>
            </a:extLst>
          </p:cNvPr>
          <p:cNvSpPr>
            <a:spLocks noGrp="1" noChangeArrowheads="1"/>
          </p:cNvSpPr>
          <p:nvPr>
            <p:ph type="title"/>
          </p:nvPr>
        </p:nvSpPr>
        <p:spPr/>
        <p:txBody>
          <a:bodyPr/>
          <a:lstStyle/>
          <a:p>
            <a:r>
              <a:rPr lang="en-GB" altLang="en-US" sz="4000" dirty="0"/>
              <a:t>Year of the Goat </a:t>
            </a:r>
            <a:r>
              <a:rPr lang="en-GB" sz="4000" dirty="0"/>
              <a:t>2015 (P4, P3)</a:t>
            </a:r>
            <a:br>
              <a:rPr lang="en-GB" altLang="en-US" sz="4000" dirty="0"/>
            </a:br>
            <a:endParaRPr lang="en-GB" altLang="en-US" sz="4000" dirty="0"/>
          </a:p>
        </p:txBody>
      </p:sp>
      <p:sp>
        <p:nvSpPr>
          <p:cNvPr id="22531" name="Rectangle 3">
            <a:extLst>
              <a:ext uri="{FF2B5EF4-FFF2-40B4-BE49-F238E27FC236}">
                <a16:creationId xmlns:a16="http://schemas.microsoft.com/office/drawing/2014/main" id="{652F705B-31E3-4F7E-A064-DA370FDA3E4C}"/>
              </a:ext>
            </a:extLst>
          </p:cNvPr>
          <p:cNvSpPr>
            <a:spLocks noGrp="1" noChangeArrowheads="1"/>
          </p:cNvSpPr>
          <p:nvPr>
            <p:ph type="body" idx="1"/>
          </p:nvPr>
        </p:nvSpPr>
        <p:spPr/>
        <p:txBody>
          <a:bodyPr>
            <a:normAutofit/>
          </a:bodyPr>
          <a:lstStyle/>
          <a:p>
            <a:pPr>
              <a:buFont typeface="Wingdings" panose="05000000000000000000" pitchFamily="2" charset="2"/>
              <a:buNone/>
            </a:pPr>
            <a:r>
              <a:rPr lang="en-GB" altLang="en-US" sz="3600" dirty="0"/>
              <a:t>  </a:t>
            </a:r>
          </a:p>
        </p:txBody>
      </p:sp>
      <p:sp>
        <p:nvSpPr>
          <p:cNvPr id="6" name="TextBox 5">
            <a:extLst>
              <a:ext uri="{FF2B5EF4-FFF2-40B4-BE49-F238E27FC236}">
                <a16:creationId xmlns:a16="http://schemas.microsoft.com/office/drawing/2014/main" id="{1CF72D7E-9A47-4196-AD26-F67D77934300}"/>
              </a:ext>
            </a:extLst>
          </p:cNvPr>
          <p:cNvSpPr txBox="1"/>
          <p:nvPr/>
        </p:nvSpPr>
        <p:spPr>
          <a:xfrm>
            <a:off x="1524000" y="1724644"/>
            <a:ext cx="7595292" cy="3970318"/>
          </a:xfrm>
          <a:prstGeom prst="rect">
            <a:avLst/>
          </a:prstGeom>
          <a:noFill/>
        </p:spPr>
        <p:txBody>
          <a:bodyPr wrap="square">
            <a:spAutoFit/>
          </a:bodyPr>
          <a:lstStyle/>
          <a:p>
            <a:r>
              <a:rPr lang="en-GB" altLang="en-US" sz="3600" dirty="0"/>
              <a:t>If you are born in the Year of the goat then you are a peaceful and lucky person. You are also calm and do not like conflict. Steve Jobs who created Apple was a goat! Maybe you’ll come up with the next great invention!</a:t>
            </a:r>
            <a:endParaRPr lang="en-GB" sz="3600" dirty="0"/>
          </a:p>
        </p:txBody>
      </p:sp>
      <p:pic>
        <p:nvPicPr>
          <p:cNvPr id="4" name="Picture 3">
            <a:extLst>
              <a:ext uri="{FF2B5EF4-FFF2-40B4-BE49-F238E27FC236}">
                <a16:creationId xmlns:a16="http://schemas.microsoft.com/office/drawing/2014/main" id="{7C919CEB-1E2F-4C4B-BBAF-1487E88F2AF9}"/>
              </a:ext>
            </a:extLst>
          </p:cNvPr>
          <p:cNvPicPr>
            <a:picLocks noChangeAspect="1"/>
          </p:cNvPicPr>
          <p:nvPr/>
        </p:nvPicPr>
        <p:blipFill>
          <a:blip r:embed="rId2"/>
          <a:stretch>
            <a:fillRect/>
          </a:stretch>
        </p:blipFill>
        <p:spPr>
          <a:xfrm>
            <a:off x="9305925" y="3378137"/>
            <a:ext cx="2276475" cy="2771775"/>
          </a:xfrm>
          <a:prstGeom prst="rect">
            <a:avLst/>
          </a:prstGeom>
        </p:spPr>
      </p:pic>
    </p:spTree>
    <p:extLst>
      <p:ext uri="{BB962C8B-B14F-4D97-AF65-F5344CB8AC3E}">
        <p14:creationId xmlns:p14="http://schemas.microsoft.com/office/powerpoint/2010/main" val="285670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5" name="Rectangle 12294">
            <a:extLst>
              <a:ext uri="{FF2B5EF4-FFF2-40B4-BE49-F238E27FC236}">
                <a16:creationId xmlns:a16="http://schemas.microsoft.com/office/drawing/2014/main" id="{888D8AF1-59E3-4E28-B3EB-165D5DC88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297" name="Rectangle 12296">
            <a:extLst>
              <a:ext uri="{FF2B5EF4-FFF2-40B4-BE49-F238E27FC236}">
                <a16:creationId xmlns:a16="http://schemas.microsoft.com/office/drawing/2014/main" id="{6DFF81E8-2964-43DD-9BF9-86ADABBF3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299" name="Rectangle 12298">
            <a:extLst>
              <a:ext uri="{FF2B5EF4-FFF2-40B4-BE49-F238E27FC236}">
                <a16:creationId xmlns:a16="http://schemas.microsoft.com/office/drawing/2014/main" id="{2ABE0552-64A5-4BFF-8DBC-6CA30DD72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2301" name="Group 12300">
            <a:extLst>
              <a:ext uri="{FF2B5EF4-FFF2-40B4-BE49-F238E27FC236}">
                <a16:creationId xmlns:a16="http://schemas.microsoft.com/office/drawing/2014/main" id="{3736F094-FD6C-4CAC-AC97-88B0AE80CB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2302" name="Oval 12301">
              <a:extLst>
                <a:ext uri="{FF2B5EF4-FFF2-40B4-BE49-F238E27FC236}">
                  <a16:creationId xmlns:a16="http://schemas.microsoft.com/office/drawing/2014/main" id="{5A13566E-B1F4-4544-9C02-D9F0A54BC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303" name="Oval 12302">
              <a:extLst>
                <a:ext uri="{FF2B5EF4-FFF2-40B4-BE49-F238E27FC236}">
                  <a16:creationId xmlns:a16="http://schemas.microsoft.com/office/drawing/2014/main" id="{D7255665-1DF2-4DDA-A13F-9F326B3A55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12305" name="Rectangle 12304">
            <a:extLst>
              <a:ext uri="{FF2B5EF4-FFF2-40B4-BE49-F238E27FC236}">
                <a16:creationId xmlns:a16="http://schemas.microsoft.com/office/drawing/2014/main" id="{19A1D830-E73C-47A9-A534-323CEEFF5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7" name="Rectangle 12306">
            <a:extLst>
              <a:ext uri="{FF2B5EF4-FFF2-40B4-BE49-F238E27FC236}">
                <a16:creationId xmlns:a16="http://schemas.microsoft.com/office/drawing/2014/main" id="{8F69FBEC-4C47-4288-962D-3FC20C79F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BE9BB6-6A2D-4D0C-8CA2-E3EEF572010C}"/>
              </a:ext>
            </a:extLst>
          </p:cNvPr>
          <p:cNvSpPr>
            <a:spLocks noGrp="1"/>
          </p:cNvSpPr>
          <p:nvPr>
            <p:ph type="title"/>
          </p:nvPr>
        </p:nvSpPr>
        <p:spPr>
          <a:xfrm>
            <a:off x="7172404" y="384217"/>
            <a:ext cx="4657326" cy="1150599"/>
          </a:xfrm>
        </p:spPr>
        <p:txBody>
          <a:bodyPr vert="horz" lIns="91440" tIns="45720" rIns="91440" bIns="45720" rtlCol="0" anchor="b">
            <a:normAutofit/>
          </a:bodyPr>
          <a:lstStyle/>
          <a:p>
            <a:pPr>
              <a:lnSpc>
                <a:spcPct val="80000"/>
              </a:lnSpc>
            </a:pPr>
            <a:r>
              <a:rPr lang="en-US" sz="7200" kern="1200" cap="none" baseline="0" dirty="0">
                <a:blipFill dpi="0" rotWithShape="1">
                  <a:blip r:embed="rId4"/>
                  <a:srcRect/>
                  <a:tile tx="6350" ty="-127000" sx="65000" sy="64000" flip="none" algn="tl"/>
                </a:blipFill>
                <a:latin typeface="+mj-lt"/>
                <a:ea typeface="+mj-ea"/>
                <a:cs typeface="+mj-cs"/>
              </a:rPr>
              <a:t>P3/2 2016</a:t>
            </a:r>
          </a:p>
        </p:txBody>
      </p:sp>
      <p:pic>
        <p:nvPicPr>
          <p:cNvPr id="12290" name="Picture 2" descr="Graphical user interface, text&#10;&#10;Description automatically generated with medium confidence">
            <a:extLst>
              <a:ext uri="{FF2B5EF4-FFF2-40B4-BE49-F238E27FC236}">
                <a16:creationId xmlns:a16="http://schemas.microsoft.com/office/drawing/2014/main" id="{7D2F8995-09C3-45FF-A214-2DE81BAFCFA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625" r="2" b="2"/>
          <a:stretch/>
        </p:blipFill>
        <p:spPr bwMode="auto">
          <a:xfrm>
            <a:off x="20" y="10"/>
            <a:ext cx="6901088"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2309" name="Group 12308">
            <a:extLst>
              <a:ext uri="{FF2B5EF4-FFF2-40B4-BE49-F238E27FC236}">
                <a16:creationId xmlns:a16="http://schemas.microsoft.com/office/drawing/2014/main" id="{54F6FC82-E588-4DA0-8096-0C3BD54F17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4" y="6229681"/>
            <a:ext cx="457200" cy="457200"/>
            <a:chOff x="11361456" y="6195813"/>
            <a:chExt cx="548640" cy="548640"/>
          </a:xfrm>
        </p:grpSpPr>
        <p:sp>
          <p:nvSpPr>
            <p:cNvPr id="12310" name="Oval 12309">
              <a:extLst>
                <a:ext uri="{FF2B5EF4-FFF2-40B4-BE49-F238E27FC236}">
                  <a16:creationId xmlns:a16="http://schemas.microsoft.com/office/drawing/2014/main" id="{E8898E90-044F-45FF-8B4D-CE0F6A630A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311" name="Oval 12310">
              <a:extLst>
                <a:ext uri="{FF2B5EF4-FFF2-40B4-BE49-F238E27FC236}">
                  <a16:creationId xmlns:a16="http://schemas.microsoft.com/office/drawing/2014/main" id="{923BF161-A852-4DA5-BB4C-2DFC336B7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2" name="TextBox 21">
            <a:extLst>
              <a:ext uri="{FF2B5EF4-FFF2-40B4-BE49-F238E27FC236}">
                <a16:creationId xmlns:a16="http://schemas.microsoft.com/office/drawing/2014/main" id="{7F5FD5DD-0C5C-41D5-BFBC-5068F76DE2FE}"/>
              </a:ext>
            </a:extLst>
          </p:cNvPr>
          <p:cNvSpPr txBox="1"/>
          <p:nvPr/>
        </p:nvSpPr>
        <p:spPr>
          <a:xfrm>
            <a:off x="8048431" y="2169502"/>
            <a:ext cx="649357" cy="3170099"/>
          </a:xfrm>
          <a:prstGeom prst="rect">
            <a:avLst/>
          </a:prstGeom>
          <a:noFill/>
        </p:spPr>
        <p:txBody>
          <a:bodyPr wrap="square">
            <a:spAutoFit/>
          </a:bodyPr>
          <a:lstStyle/>
          <a:p>
            <a:pPr algn="l" fontAlgn="base"/>
            <a:r>
              <a:rPr lang="ja-JP" altLang="en-US" sz="20000" b="1" i="0" dirty="0">
                <a:solidFill>
                  <a:srgbClr val="3D434B"/>
                </a:solidFill>
                <a:effectLst/>
                <a:latin typeface="inherit"/>
              </a:rPr>
              <a:t>猴</a:t>
            </a:r>
            <a:endParaRPr lang="ja-JP" altLang="en-US" sz="20000" b="1" i="0" dirty="0">
              <a:solidFill>
                <a:srgbClr val="3D434B"/>
              </a:solidFill>
              <a:effectLst/>
              <a:latin typeface="Nunito"/>
            </a:endParaRPr>
          </a:p>
        </p:txBody>
      </p:sp>
      <p:pic>
        <p:nvPicPr>
          <p:cNvPr id="23" name="Picture 2" descr="Year of the Monkey">
            <a:extLst>
              <a:ext uri="{FF2B5EF4-FFF2-40B4-BE49-F238E27FC236}">
                <a16:creationId xmlns:a16="http://schemas.microsoft.com/office/drawing/2014/main" id="{D9A50181-F425-4638-A7BC-AB98F1AADF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4199" y="4340037"/>
            <a:ext cx="1847850" cy="2466975"/>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11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2000" fill="hold"/>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70A15BCF-BAEB-44B8-BD9F-FED9BF5D94DF}"/>
              </a:ext>
            </a:extLst>
          </p:cNvPr>
          <p:cNvSpPr>
            <a:spLocks noGrp="1" noChangeArrowheads="1"/>
          </p:cNvSpPr>
          <p:nvPr>
            <p:ph type="title"/>
          </p:nvPr>
        </p:nvSpPr>
        <p:spPr>
          <a:xfrm>
            <a:off x="1775520" y="277814"/>
            <a:ext cx="8435280" cy="1139825"/>
          </a:xfrm>
        </p:spPr>
        <p:txBody>
          <a:bodyPr>
            <a:normAutofit fontScale="90000"/>
          </a:bodyPr>
          <a:lstStyle/>
          <a:p>
            <a:r>
              <a:rPr lang="en-GB" altLang="en-US" b="1" dirty="0"/>
              <a:t>Year of the </a:t>
            </a:r>
            <a:r>
              <a:rPr lang="en-GB" altLang="en-US" dirty="0"/>
              <a:t>Monkey</a:t>
            </a:r>
            <a:r>
              <a:rPr lang="en-GB" altLang="en-US" b="1" dirty="0"/>
              <a:t> - </a:t>
            </a:r>
            <a:r>
              <a:rPr lang="en-GB" dirty="0"/>
              <a:t>2016 (P3,P2)</a:t>
            </a:r>
            <a:endParaRPr lang="en-GB" altLang="en-US" b="1" dirty="0"/>
          </a:p>
        </p:txBody>
      </p:sp>
      <p:sp>
        <p:nvSpPr>
          <p:cNvPr id="18435" name="Rectangle 3">
            <a:extLst>
              <a:ext uri="{FF2B5EF4-FFF2-40B4-BE49-F238E27FC236}">
                <a16:creationId xmlns:a16="http://schemas.microsoft.com/office/drawing/2014/main" id="{F0AF9C6C-D084-4209-A105-164D5988A5F6}"/>
              </a:ext>
            </a:extLst>
          </p:cNvPr>
          <p:cNvSpPr>
            <a:spLocks noGrp="1" noChangeArrowheads="1"/>
          </p:cNvSpPr>
          <p:nvPr>
            <p:ph type="body" idx="1"/>
          </p:nvPr>
        </p:nvSpPr>
        <p:spPr/>
        <p:txBody>
          <a:bodyPr/>
          <a:lstStyle/>
          <a:p>
            <a:pPr>
              <a:buFont typeface="Wingdings" panose="05000000000000000000" pitchFamily="2" charset="2"/>
              <a:buNone/>
            </a:pPr>
            <a:r>
              <a:rPr lang="en-GB" altLang="en-US" sz="3600" dirty="0"/>
              <a:t>Monkeys are clever, curious and a bit</a:t>
            </a:r>
          </a:p>
          <a:p>
            <a:pPr>
              <a:buFont typeface="Wingdings" panose="05000000000000000000" pitchFamily="2" charset="2"/>
              <a:buNone/>
            </a:pPr>
            <a:r>
              <a:rPr lang="en-GB" altLang="en-US" sz="3600" dirty="0"/>
              <a:t>cheeky! You are creative too and can solve the most difficult problems. You are a born leader and could be a successful lawyer, teacher, writer or actor!</a:t>
            </a:r>
          </a:p>
        </p:txBody>
      </p:sp>
      <p:pic>
        <p:nvPicPr>
          <p:cNvPr id="9218" name="Picture 2" descr="Year of the Monkey">
            <a:extLst>
              <a:ext uri="{FF2B5EF4-FFF2-40B4-BE49-F238E27FC236}">
                <a16:creationId xmlns:a16="http://schemas.microsoft.com/office/drawing/2014/main" id="{617C13ED-CD83-4802-9189-29484E3AD7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6353" y="184151"/>
            <a:ext cx="1847850"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103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1" name="Rectangle 11270">
            <a:extLst>
              <a:ext uri="{FF2B5EF4-FFF2-40B4-BE49-F238E27FC236}">
                <a16:creationId xmlns:a16="http://schemas.microsoft.com/office/drawing/2014/main" id="{888D8AF1-59E3-4E28-B3EB-165D5DC88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273" name="Rectangle 11272">
            <a:extLst>
              <a:ext uri="{FF2B5EF4-FFF2-40B4-BE49-F238E27FC236}">
                <a16:creationId xmlns:a16="http://schemas.microsoft.com/office/drawing/2014/main" id="{6DFF81E8-2964-43DD-9BF9-86ADABBF3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275" name="Rectangle 11274">
            <a:extLst>
              <a:ext uri="{FF2B5EF4-FFF2-40B4-BE49-F238E27FC236}">
                <a16:creationId xmlns:a16="http://schemas.microsoft.com/office/drawing/2014/main" id="{2ABE0552-64A5-4BFF-8DBC-6CA30DD72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1277" name="Group 11276">
            <a:extLst>
              <a:ext uri="{FF2B5EF4-FFF2-40B4-BE49-F238E27FC236}">
                <a16:creationId xmlns:a16="http://schemas.microsoft.com/office/drawing/2014/main" id="{3736F094-FD6C-4CAC-AC97-88B0AE80CB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1278" name="Oval 11277">
              <a:extLst>
                <a:ext uri="{FF2B5EF4-FFF2-40B4-BE49-F238E27FC236}">
                  <a16:creationId xmlns:a16="http://schemas.microsoft.com/office/drawing/2014/main" id="{5A13566E-B1F4-4544-9C02-D9F0A54BC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1279" name="Oval 11278">
              <a:extLst>
                <a:ext uri="{FF2B5EF4-FFF2-40B4-BE49-F238E27FC236}">
                  <a16:creationId xmlns:a16="http://schemas.microsoft.com/office/drawing/2014/main" id="{D7255665-1DF2-4DDA-A13F-9F326B3A55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11281" name="Rectangle 11280">
            <a:extLst>
              <a:ext uri="{FF2B5EF4-FFF2-40B4-BE49-F238E27FC236}">
                <a16:creationId xmlns:a16="http://schemas.microsoft.com/office/drawing/2014/main" id="{19A1D830-E73C-47A9-A534-323CEEFF5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3" name="Rectangle 11282">
            <a:extLst>
              <a:ext uri="{FF2B5EF4-FFF2-40B4-BE49-F238E27FC236}">
                <a16:creationId xmlns:a16="http://schemas.microsoft.com/office/drawing/2014/main" id="{8F69FBEC-4C47-4288-962D-3FC20C79F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BE9BB6-6A2D-4D0C-8CA2-E3EEF572010C}"/>
              </a:ext>
            </a:extLst>
          </p:cNvPr>
          <p:cNvSpPr>
            <a:spLocks noGrp="1"/>
          </p:cNvSpPr>
          <p:nvPr>
            <p:ph type="title"/>
          </p:nvPr>
        </p:nvSpPr>
        <p:spPr>
          <a:xfrm>
            <a:off x="7042552" y="13602"/>
            <a:ext cx="4816372" cy="1300059"/>
          </a:xfrm>
        </p:spPr>
        <p:txBody>
          <a:bodyPr vert="horz" lIns="91440" tIns="45720" rIns="91440" bIns="45720" rtlCol="0" anchor="b">
            <a:normAutofit/>
          </a:bodyPr>
          <a:lstStyle/>
          <a:p>
            <a:pPr>
              <a:lnSpc>
                <a:spcPct val="80000"/>
              </a:lnSpc>
            </a:pPr>
            <a:r>
              <a:rPr lang="en-US" sz="7200" kern="1200" cap="none" baseline="0" dirty="0">
                <a:blipFill dpi="0" rotWithShape="1">
                  <a:blip r:embed="rId4"/>
                  <a:srcRect/>
                  <a:tile tx="6350" ty="-127000" sx="65000" sy="64000" flip="none" algn="tl"/>
                </a:blipFill>
                <a:latin typeface="+mj-lt"/>
                <a:ea typeface="+mj-ea"/>
                <a:cs typeface="+mj-cs"/>
              </a:rPr>
              <a:t>P2/1 2017</a:t>
            </a:r>
          </a:p>
        </p:txBody>
      </p:sp>
      <p:pic>
        <p:nvPicPr>
          <p:cNvPr id="11266" name="Picture 2" descr="Shape, arrow&#10;&#10;Description automatically generated">
            <a:extLst>
              <a:ext uri="{FF2B5EF4-FFF2-40B4-BE49-F238E27FC236}">
                <a16:creationId xmlns:a16="http://schemas.microsoft.com/office/drawing/2014/main" id="{5C8FFB5B-DE7D-4092-974C-D9F7FF86F5D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2" b="626"/>
          <a:stretch/>
        </p:blipFill>
        <p:spPr bwMode="auto">
          <a:xfrm>
            <a:off x="20" y="10"/>
            <a:ext cx="6901088"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1285" name="Group 11284">
            <a:extLst>
              <a:ext uri="{FF2B5EF4-FFF2-40B4-BE49-F238E27FC236}">
                <a16:creationId xmlns:a16="http://schemas.microsoft.com/office/drawing/2014/main" id="{54F6FC82-E588-4DA0-8096-0C3BD54F17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4" y="6229681"/>
            <a:ext cx="457200" cy="457200"/>
            <a:chOff x="11361456" y="6195813"/>
            <a:chExt cx="548640" cy="548640"/>
          </a:xfrm>
        </p:grpSpPr>
        <p:sp>
          <p:nvSpPr>
            <p:cNvPr id="11286" name="Oval 11285">
              <a:extLst>
                <a:ext uri="{FF2B5EF4-FFF2-40B4-BE49-F238E27FC236}">
                  <a16:creationId xmlns:a16="http://schemas.microsoft.com/office/drawing/2014/main" id="{E8898E90-044F-45FF-8B4D-CE0F6A630A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287" name="Oval 11286">
              <a:extLst>
                <a:ext uri="{FF2B5EF4-FFF2-40B4-BE49-F238E27FC236}">
                  <a16:creationId xmlns:a16="http://schemas.microsoft.com/office/drawing/2014/main" id="{923BF161-A852-4DA5-BB4C-2DFC336B7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0738D518-1CC2-438B-A2A9-8F095A4F2C25}"/>
              </a:ext>
            </a:extLst>
          </p:cNvPr>
          <p:cNvSpPr txBox="1"/>
          <p:nvPr/>
        </p:nvSpPr>
        <p:spPr>
          <a:xfrm>
            <a:off x="7904100" y="2063956"/>
            <a:ext cx="371061" cy="3447098"/>
          </a:xfrm>
          <a:prstGeom prst="rect">
            <a:avLst/>
          </a:prstGeom>
          <a:noFill/>
        </p:spPr>
        <p:txBody>
          <a:bodyPr wrap="square">
            <a:spAutoFit/>
          </a:bodyPr>
          <a:lstStyle/>
          <a:p>
            <a:pPr algn="l" fontAlgn="base"/>
            <a:r>
              <a:rPr lang="ja-JP" altLang="en-US" sz="20000" b="1" i="0" dirty="0">
                <a:solidFill>
                  <a:srgbClr val="3D434B"/>
                </a:solidFill>
                <a:effectLst/>
                <a:latin typeface="inherit"/>
              </a:rPr>
              <a:t>鸡</a:t>
            </a:r>
            <a:r>
              <a:rPr lang="ja-JP" altLang="en-US" b="1" i="0" dirty="0">
                <a:solidFill>
                  <a:srgbClr val="3D434B"/>
                </a:solidFill>
                <a:effectLst/>
                <a:latin typeface="inherit"/>
              </a:rPr>
              <a:t> </a:t>
            </a:r>
            <a:endParaRPr lang="ja-JP" altLang="en-US" b="1" i="0" dirty="0">
              <a:solidFill>
                <a:srgbClr val="3D434B"/>
              </a:solidFill>
              <a:effectLst/>
              <a:latin typeface="Nunito"/>
            </a:endParaRPr>
          </a:p>
        </p:txBody>
      </p:sp>
      <p:pic>
        <p:nvPicPr>
          <p:cNvPr id="5" name="Picture 4">
            <a:extLst>
              <a:ext uri="{FF2B5EF4-FFF2-40B4-BE49-F238E27FC236}">
                <a16:creationId xmlns:a16="http://schemas.microsoft.com/office/drawing/2014/main" id="{1B541EBA-A166-4461-AFB6-2859C689CB7F}"/>
              </a:ext>
            </a:extLst>
          </p:cNvPr>
          <p:cNvPicPr>
            <a:picLocks noChangeAspect="1"/>
          </p:cNvPicPr>
          <p:nvPr/>
        </p:nvPicPr>
        <p:blipFill>
          <a:blip r:embed="rId8"/>
          <a:stretch>
            <a:fillRect/>
          </a:stretch>
        </p:blipFill>
        <p:spPr>
          <a:xfrm>
            <a:off x="5035435" y="4452096"/>
            <a:ext cx="2784095" cy="2360121"/>
          </a:xfrm>
          <a:prstGeom prst="rect">
            <a:avLst/>
          </a:prstGeom>
          <a:ln w="38100">
            <a:solidFill>
              <a:schemeClr val="tx1"/>
            </a:solidFill>
          </a:ln>
        </p:spPr>
      </p:pic>
    </p:spTree>
    <p:extLst>
      <p:ext uri="{BB962C8B-B14F-4D97-AF65-F5344CB8AC3E}">
        <p14:creationId xmlns:p14="http://schemas.microsoft.com/office/powerpoint/2010/main" val="1711962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70A15BCF-BAEB-44B8-BD9F-FED9BF5D94DF}"/>
              </a:ext>
            </a:extLst>
          </p:cNvPr>
          <p:cNvSpPr>
            <a:spLocks noGrp="1" noChangeArrowheads="1"/>
          </p:cNvSpPr>
          <p:nvPr>
            <p:ph type="title"/>
          </p:nvPr>
        </p:nvSpPr>
        <p:spPr>
          <a:xfrm>
            <a:off x="1069848" y="277814"/>
            <a:ext cx="9140952" cy="1139825"/>
          </a:xfrm>
        </p:spPr>
        <p:txBody>
          <a:bodyPr>
            <a:normAutofit fontScale="90000"/>
          </a:bodyPr>
          <a:lstStyle/>
          <a:p>
            <a:r>
              <a:rPr lang="en-GB" altLang="en-US" b="1" dirty="0"/>
              <a:t>Year of the Rooster - </a:t>
            </a:r>
            <a:r>
              <a:rPr lang="en-GB" dirty="0"/>
              <a:t>2016 (P2,P1)</a:t>
            </a:r>
            <a:endParaRPr lang="en-GB" altLang="en-US" b="1" dirty="0"/>
          </a:p>
        </p:txBody>
      </p:sp>
      <p:sp>
        <p:nvSpPr>
          <p:cNvPr id="18435" name="Rectangle 3">
            <a:extLst>
              <a:ext uri="{FF2B5EF4-FFF2-40B4-BE49-F238E27FC236}">
                <a16:creationId xmlns:a16="http://schemas.microsoft.com/office/drawing/2014/main" id="{F0AF9C6C-D084-4209-A105-164D5988A5F6}"/>
              </a:ext>
            </a:extLst>
          </p:cNvPr>
          <p:cNvSpPr>
            <a:spLocks noGrp="1" noChangeArrowheads="1"/>
          </p:cNvSpPr>
          <p:nvPr>
            <p:ph type="body" idx="1"/>
          </p:nvPr>
        </p:nvSpPr>
        <p:spPr/>
        <p:txBody>
          <a:bodyPr/>
          <a:lstStyle/>
          <a:p>
            <a:pPr>
              <a:buFont typeface="Wingdings" panose="05000000000000000000" pitchFamily="2" charset="2"/>
              <a:buNone/>
            </a:pPr>
            <a:r>
              <a:rPr lang="en-GB" sz="3200" b="0" i="0" dirty="0">
                <a:effectLst/>
              </a:rPr>
              <a:t>You are a good friend. You are good at being on time and you wake people up on time.  You are kind-hearted, hard-working, courageous, independent, humorous and honest. </a:t>
            </a:r>
            <a:r>
              <a:rPr lang="en-GB" sz="3200" dirty="0"/>
              <a:t>You</a:t>
            </a:r>
            <a:r>
              <a:rPr lang="en-GB" sz="3200" b="0" i="0" dirty="0">
                <a:effectLst/>
              </a:rPr>
              <a:t> like to keep your home neat and organised! You would make a good police officer,</a:t>
            </a:r>
          </a:p>
          <a:p>
            <a:pPr>
              <a:buFont typeface="Wingdings" panose="05000000000000000000" pitchFamily="2" charset="2"/>
              <a:buNone/>
            </a:pPr>
            <a:r>
              <a:rPr lang="en-GB" altLang="en-US" sz="3200" dirty="0"/>
              <a:t>fashion designer or spy!</a:t>
            </a:r>
            <a:endParaRPr lang="en-GB" altLang="en-US" sz="3600" dirty="0"/>
          </a:p>
        </p:txBody>
      </p:sp>
      <p:pic>
        <p:nvPicPr>
          <p:cNvPr id="13314" name="Picture 2" descr="Chinese zodiac Rooster Monkey Tai Sui Snake, Free cartoon rooster pull  material, horse, cartoon Character, free Logo Design Template png | PNGWing">
            <a:extLst>
              <a:ext uri="{FF2B5EF4-FFF2-40B4-BE49-F238E27FC236}">
                <a16:creationId xmlns:a16="http://schemas.microsoft.com/office/drawing/2014/main" id="{92E3AEC4-C2D8-42E1-A7EB-C3A131658C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3842" y="4527338"/>
            <a:ext cx="4148024" cy="2330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150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1" name="Rectangle 16390">
            <a:extLst>
              <a:ext uri="{FF2B5EF4-FFF2-40B4-BE49-F238E27FC236}">
                <a16:creationId xmlns:a16="http://schemas.microsoft.com/office/drawing/2014/main" id="{B40959D2-8A21-4D7B-B29E-9B6D22DC9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393" name="Rectangle 16392">
            <a:extLst>
              <a:ext uri="{FF2B5EF4-FFF2-40B4-BE49-F238E27FC236}">
                <a16:creationId xmlns:a16="http://schemas.microsoft.com/office/drawing/2014/main" id="{4CE116A5-1B81-43C6-AD08-63CA0E770D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395" name="Rectangle 16394">
            <a:extLst>
              <a:ext uri="{FF2B5EF4-FFF2-40B4-BE49-F238E27FC236}">
                <a16:creationId xmlns:a16="http://schemas.microsoft.com/office/drawing/2014/main" id="{9BBB3C64-EF0F-4340-89D3-D4CD24637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6397" name="Group 16396">
            <a:extLst>
              <a:ext uri="{FF2B5EF4-FFF2-40B4-BE49-F238E27FC236}">
                <a16:creationId xmlns:a16="http://schemas.microsoft.com/office/drawing/2014/main" id="{481C53AD-3B53-4D5A-AECB-6FF6258E5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398" name="Oval 16397">
              <a:extLst>
                <a:ext uri="{FF2B5EF4-FFF2-40B4-BE49-F238E27FC236}">
                  <a16:creationId xmlns:a16="http://schemas.microsoft.com/office/drawing/2014/main" id="{301AC167-7E44-47B4-B3E5-0F0454BBE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6399" name="Oval 16398">
              <a:extLst>
                <a:ext uri="{FF2B5EF4-FFF2-40B4-BE49-F238E27FC236}">
                  <a16:creationId xmlns:a16="http://schemas.microsoft.com/office/drawing/2014/main" id="{A3366F75-92A2-48B6-9FE8-D83D7CB578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16401" name="Rectangle 16400">
            <a:extLst>
              <a:ext uri="{FF2B5EF4-FFF2-40B4-BE49-F238E27FC236}">
                <a16:creationId xmlns:a16="http://schemas.microsoft.com/office/drawing/2014/main" id="{2266B24F-896E-4F03-8410-271656D6C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6403" name="Rectangle 16402">
            <a:extLst>
              <a:ext uri="{FF2B5EF4-FFF2-40B4-BE49-F238E27FC236}">
                <a16:creationId xmlns:a16="http://schemas.microsoft.com/office/drawing/2014/main" id="{31029960-422A-42F9-93FE-DDCC5016A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05" name="Rectangle 16404">
            <a:extLst>
              <a:ext uri="{FF2B5EF4-FFF2-40B4-BE49-F238E27FC236}">
                <a16:creationId xmlns:a16="http://schemas.microsoft.com/office/drawing/2014/main" id="{E21C234D-4979-4C31-8F0A-D3DFFAD4D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1" y="822325"/>
            <a:ext cx="5149596" cy="4846228"/>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BE9BB6-6A2D-4D0C-8CA2-E3EEF572010C}"/>
              </a:ext>
            </a:extLst>
          </p:cNvPr>
          <p:cNvSpPr>
            <a:spLocks noGrp="1"/>
          </p:cNvSpPr>
          <p:nvPr>
            <p:ph type="title"/>
          </p:nvPr>
        </p:nvSpPr>
        <p:spPr>
          <a:xfrm>
            <a:off x="6713220" y="1054101"/>
            <a:ext cx="4615180" cy="1459950"/>
          </a:xfrm>
        </p:spPr>
        <p:txBody>
          <a:bodyPr vert="horz" lIns="91440" tIns="45720" rIns="91440" bIns="45720" rtlCol="0" anchor="ctr">
            <a:normAutofit/>
          </a:bodyPr>
          <a:lstStyle/>
          <a:p>
            <a:pPr>
              <a:lnSpc>
                <a:spcPct val="85000"/>
              </a:lnSpc>
            </a:pPr>
            <a:r>
              <a:rPr lang="en-US" sz="8000" b="1" kern="1200" cap="none" baseline="0" dirty="0">
                <a:blipFill dpi="0" rotWithShape="1">
                  <a:blip r:embed="rId4"/>
                  <a:srcRect/>
                  <a:tile tx="6350" ty="-127000" sx="65000" sy="64000" flip="none" algn="tl"/>
                </a:blipFill>
                <a:latin typeface="+mj-lt"/>
                <a:ea typeface="+mj-ea"/>
                <a:cs typeface="+mj-cs"/>
              </a:rPr>
              <a:t>P1 2018</a:t>
            </a:r>
          </a:p>
        </p:txBody>
      </p:sp>
      <p:pic>
        <p:nvPicPr>
          <p:cNvPr id="16386" name="Picture 2">
            <a:extLst>
              <a:ext uri="{FF2B5EF4-FFF2-40B4-BE49-F238E27FC236}">
                <a16:creationId xmlns:a16="http://schemas.microsoft.com/office/drawing/2014/main" id="{07279BA8-9DF3-4D37-87F5-AAD1F1AFDA1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3202" b="6478"/>
          <a:stretch/>
        </p:blipFill>
        <p:spPr bwMode="auto">
          <a:xfrm>
            <a:off x="633999" y="1054100"/>
            <a:ext cx="5462001" cy="4387064"/>
          </a:xfrm>
          <a:prstGeom prst="rect">
            <a:avLst/>
          </a:prstGeom>
          <a:noFill/>
          <a:extLst>
            <a:ext uri="{909E8E84-426E-40DD-AFC4-6F175D3DCCD1}">
              <a14:hiddenFill xmlns:a14="http://schemas.microsoft.com/office/drawing/2010/main">
                <a:solidFill>
                  <a:srgbClr val="FFFFFF"/>
                </a:solidFill>
              </a14:hiddenFill>
            </a:ext>
          </a:extLst>
        </p:spPr>
      </p:pic>
      <p:sp>
        <p:nvSpPr>
          <p:cNvPr id="16407" name="Rectangle 16406">
            <a:extLst>
              <a:ext uri="{FF2B5EF4-FFF2-40B4-BE49-F238E27FC236}">
                <a16:creationId xmlns:a16="http://schemas.microsoft.com/office/drawing/2014/main" id="{00D56990-75D4-4841-A69F-45DEC8CAC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5756954"/>
            <a:ext cx="10908792"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409" name="Group 16408">
            <a:extLst>
              <a:ext uri="{FF2B5EF4-FFF2-40B4-BE49-F238E27FC236}">
                <a16:creationId xmlns:a16="http://schemas.microsoft.com/office/drawing/2014/main" id="{1945EB5C-BDDA-4A0C-B8EF-B974A0450A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5257800"/>
            <a:ext cx="1080904" cy="1080902"/>
            <a:chOff x="9685338" y="4460675"/>
            <a:chExt cx="1080904" cy="1080902"/>
          </a:xfrm>
        </p:grpSpPr>
        <p:sp>
          <p:nvSpPr>
            <p:cNvPr id="16410" name="Oval 16409">
              <a:extLst>
                <a:ext uri="{FF2B5EF4-FFF2-40B4-BE49-F238E27FC236}">
                  <a16:creationId xmlns:a16="http://schemas.microsoft.com/office/drawing/2014/main" id="{52CA7E95-0B5F-4134-A3AF-9F9A39E10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2">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411" name="Oval 16410">
              <a:extLst>
                <a:ext uri="{FF2B5EF4-FFF2-40B4-BE49-F238E27FC236}">
                  <a16:creationId xmlns:a16="http://schemas.microsoft.com/office/drawing/2014/main" id="{FBB26F87-73FC-4147-B7AC-6F14DBCD53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0738D518-1CC2-438B-A2A9-8F095A4F2C25}"/>
              </a:ext>
            </a:extLst>
          </p:cNvPr>
          <p:cNvSpPr txBox="1"/>
          <p:nvPr/>
        </p:nvSpPr>
        <p:spPr>
          <a:xfrm>
            <a:off x="7904100" y="2063956"/>
            <a:ext cx="371061" cy="369332"/>
          </a:xfrm>
          <a:prstGeom prst="rect">
            <a:avLst/>
          </a:prstGeom>
          <a:noFill/>
        </p:spPr>
        <p:txBody>
          <a:bodyPr wrap="square">
            <a:spAutoFit/>
          </a:bodyPr>
          <a:lstStyle/>
          <a:p>
            <a:pPr algn="l" fontAlgn="base">
              <a:spcAft>
                <a:spcPts val="600"/>
              </a:spcAft>
            </a:pPr>
            <a:r>
              <a:rPr lang="ja-JP" altLang="en-US" b="1" i="0" dirty="0">
                <a:solidFill>
                  <a:srgbClr val="3D434B"/>
                </a:solidFill>
                <a:effectLst/>
                <a:latin typeface="inherit"/>
              </a:rPr>
              <a:t> </a:t>
            </a:r>
            <a:endParaRPr lang="ja-JP" altLang="en-US" b="1" i="0">
              <a:solidFill>
                <a:srgbClr val="3D434B"/>
              </a:solidFill>
              <a:effectLst/>
              <a:latin typeface="Nunito"/>
            </a:endParaRPr>
          </a:p>
        </p:txBody>
      </p:sp>
      <p:sp>
        <p:nvSpPr>
          <p:cNvPr id="31" name="TextBox 30">
            <a:extLst>
              <a:ext uri="{FF2B5EF4-FFF2-40B4-BE49-F238E27FC236}">
                <a16:creationId xmlns:a16="http://schemas.microsoft.com/office/drawing/2014/main" id="{09EAEE2C-B7F7-49C5-B90C-4BA629E42E37}"/>
              </a:ext>
            </a:extLst>
          </p:cNvPr>
          <p:cNvSpPr txBox="1"/>
          <p:nvPr/>
        </p:nvSpPr>
        <p:spPr>
          <a:xfrm>
            <a:off x="7286880" y="2063956"/>
            <a:ext cx="542167" cy="3447098"/>
          </a:xfrm>
          <a:prstGeom prst="rect">
            <a:avLst/>
          </a:prstGeom>
          <a:noFill/>
        </p:spPr>
        <p:txBody>
          <a:bodyPr wrap="square">
            <a:spAutoFit/>
          </a:bodyPr>
          <a:lstStyle/>
          <a:p>
            <a:pPr algn="l" fontAlgn="base"/>
            <a:r>
              <a:rPr lang="ja-JP" altLang="en-US" sz="20000" b="1" i="0" dirty="0">
                <a:solidFill>
                  <a:srgbClr val="3D434B"/>
                </a:solidFill>
                <a:effectLst/>
                <a:latin typeface="inherit"/>
              </a:rPr>
              <a:t>狗</a:t>
            </a:r>
            <a:r>
              <a:rPr lang="ja-JP" altLang="en-US" b="1" i="0" dirty="0">
                <a:solidFill>
                  <a:srgbClr val="3D434B"/>
                </a:solidFill>
                <a:effectLst/>
                <a:latin typeface="inherit"/>
              </a:rPr>
              <a:t> </a:t>
            </a:r>
            <a:endParaRPr lang="ja-JP" altLang="en-US" b="1" i="0" dirty="0">
              <a:solidFill>
                <a:srgbClr val="3D434B"/>
              </a:solidFill>
              <a:effectLst/>
              <a:latin typeface="Nunito"/>
            </a:endParaRPr>
          </a:p>
        </p:txBody>
      </p:sp>
      <p:pic>
        <p:nvPicPr>
          <p:cNvPr id="32" name="Picture 2" descr="Dog Cartoon Chinese New Year, PNG, 1708x2412px, Dog, Art, Cartoon, Chinese  New Year, Chinese Zodiac Download">
            <a:extLst>
              <a:ext uri="{FF2B5EF4-FFF2-40B4-BE49-F238E27FC236}">
                <a16:creationId xmlns:a16="http://schemas.microsoft.com/office/drawing/2014/main" id="{562EE8BE-FD79-4A8A-9D15-E56A6C49CC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88175" y="4153389"/>
            <a:ext cx="1800225" cy="2543175"/>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36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2000" fill="hold"/>
                                        <p:tgtEl>
                                          <p:spTgt spid="3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70A15BCF-BAEB-44B8-BD9F-FED9BF5D94DF}"/>
              </a:ext>
            </a:extLst>
          </p:cNvPr>
          <p:cNvSpPr>
            <a:spLocks noGrp="1" noChangeArrowheads="1"/>
          </p:cNvSpPr>
          <p:nvPr>
            <p:ph type="title"/>
          </p:nvPr>
        </p:nvSpPr>
        <p:spPr>
          <a:xfrm>
            <a:off x="1069848" y="277814"/>
            <a:ext cx="9140952" cy="1139825"/>
          </a:xfrm>
        </p:spPr>
        <p:txBody>
          <a:bodyPr>
            <a:normAutofit/>
          </a:bodyPr>
          <a:lstStyle/>
          <a:p>
            <a:r>
              <a:rPr lang="en-GB" altLang="en-US" b="1" dirty="0"/>
              <a:t>Year of the Dog - </a:t>
            </a:r>
            <a:r>
              <a:rPr lang="en-GB" dirty="0"/>
              <a:t>2018 (P1)</a:t>
            </a:r>
            <a:endParaRPr lang="en-GB" altLang="en-US" b="1" dirty="0"/>
          </a:p>
        </p:txBody>
      </p:sp>
      <p:sp>
        <p:nvSpPr>
          <p:cNvPr id="18435" name="Rectangle 3">
            <a:extLst>
              <a:ext uri="{FF2B5EF4-FFF2-40B4-BE49-F238E27FC236}">
                <a16:creationId xmlns:a16="http://schemas.microsoft.com/office/drawing/2014/main" id="{F0AF9C6C-D084-4209-A105-164D5988A5F6}"/>
              </a:ext>
            </a:extLst>
          </p:cNvPr>
          <p:cNvSpPr>
            <a:spLocks noGrp="1" noChangeArrowheads="1"/>
          </p:cNvSpPr>
          <p:nvPr>
            <p:ph type="body" idx="1"/>
          </p:nvPr>
        </p:nvSpPr>
        <p:spPr/>
        <p:txBody>
          <a:bodyPr>
            <a:normAutofit/>
          </a:bodyPr>
          <a:lstStyle/>
          <a:p>
            <a:pPr marL="0" indent="0" algn="l">
              <a:buNone/>
            </a:pPr>
            <a:r>
              <a:rPr lang="en-GB" sz="3200" b="0" i="0" dirty="0">
                <a:effectLst/>
              </a:rPr>
              <a:t>You are very loyal to your friends. You </a:t>
            </a:r>
            <a:r>
              <a:rPr lang="en-GB" sz="3200" dirty="0"/>
              <a:t>tell the truth and are friendly. You are good at helping others and you never give up. </a:t>
            </a:r>
            <a:r>
              <a:rPr lang="en-GB" sz="3200" b="0" i="0" dirty="0">
                <a:effectLst/>
              </a:rPr>
              <a:t>You would make a good lawyer, judge, teacher or doctor.</a:t>
            </a:r>
            <a:endParaRPr lang="en-GB" altLang="en-US" sz="3600" dirty="0"/>
          </a:p>
        </p:txBody>
      </p:sp>
      <p:pic>
        <p:nvPicPr>
          <p:cNvPr id="15362" name="Picture 2" descr="Dog Cartoon Chinese New Year, PNG, 1708x2412px, Dog, Art, Cartoon, Chinese  New Year, Chinese Zodiac Download">
            <a:extLst>
              <a:ext uri="{FF2B5EF4-FFF2-40B4-BE49-F238E27FC236}">
                <a16:creationId xmlns:a16="http://schemas.microsoft.com/office/drawing/2014/main" id="{7D9B5D19-E622-418C-8A8E-6931647B40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5347" y="4314825"/>
            <a:ext cx="18002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668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0288A6F5-8D1F-4A9E-A403-66331D0DD2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09024FCB-4926-410B-85FF-191ADB1EE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C07D6E4A-46B6-44CC-AC6E-2DD00DABA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7" name="Group 1036">
            <a:extLst>
              <a:ext uri="{FF2B5EF4-FFF2-40B4-BE49-F238E27FC236}">
                <a16:creationId xmlns:a16="http://schemas.microsoft.com/office/drawing/2014/main" id="{2AFD3B47-DA6C-4208-B8BE-7ECBC7ECB5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038" name="Oval 1037">
              <a:extLst>
                <a:ext uri="{FF2B5EF4-FFF2-40B4-BE49-F238E27FC236}">
                  <a16:creationId xmlns:a16="http://schemas.microsoft.com/office/drawing/2014/main" id="{380E4DF5-9537-49C7-A006-BCEC784A20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39" name="Oval 1038">
              <a:extLst>
                <a:ext uri="{FF2B5EF4-FFF2-40B4-BE49-F238E27FC236}">
                  <a16:creationId xmlns:a16="http://schemas.microsoft.com/office/drawing/2014/main" id="{830DD2DF-8124-4BFB-9ADA-DC59BF10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041" name="Rectangle 1040">
            <a:extLst>
              <a:ext uri="{FF2B5EF4-FFF2-40B4-BE49-F238E27FC236}">
                <a16:creationId xmlns:a16="http://schemas.microsoft.com/office/drawing/2014/main" id="{0FED2FCE-8E47-4E4F-9374-DE924A3A2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3" name="Rectangle 1042">
            <a:extLst>
              <a:ext uri="{FF2B5EF4-FFF2-40B4-BE49-F238E27FC236}">
                <a16:creationId xmlns:a16="http://schemas.microsoft.com/office/drawing/2014/main" id="{B73713AD-AEA5-4C0F-B838-28130E9A3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Rectangle 1044">
            <a:extLst>
              <a:ext uri="{FF2B5EF4-FFF2-40B4-BE49-F238E27FC236}">
                <a16:creationId xmlns:a16="http://schemas.microsoft.com/office/drawing/2014/main" id="{85283539-BDE7-461E-BE9E-3BDB91175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F8013E-7B73-420C-BCCB-6181E2CC2425}"/>
              </a:ext>
            </a:extLst>
          </p:cNvPr>
          <p:cNvSpPr>
            <a:spLocks noGrp="1"/>
          </p:cNvSpPr>
          <p:nvPr>
            <p:ph type="title"/>
          </p:nvPr>
        </p:nvSpPr>
        <p:spPr>
          <a:xfrm>
            <a:off x="8200102" y="1432223"/>
            <a:ext cx="2818417" cy="3357976"/>
          </a:xfrm>
        </p:spPr>
        <p:txBody>
          <a:bodyPr vert="horz" lIns="91440" tIns="45720" rIns="91440" bIns="45720" rtlCol="0" anchor="ctr">
            <a:normAutofit/>
          </a:bodyPr>
          <a:lstStyle/>
          <a:p>
            <a:pPr>
              <a:lnSpc>
                <a:spcPct val="85000"/>
              </a:lnSpc>
            </a:pPr>
            <a:r>
              <a:rPr lang="en-US" sz="6000" b="1" kern="1200" cap="none" baseline="0">
                <a:blipFill dpi="0" rotWithShape="1">
                  <a:blip r:embed="rId4"/>
                  <a:srcRect/>
                  <a:tile tx="6350" ty="-127000" sx="65000" sy="64000" flip="none" algn="tl"/>
                </a:blipFill>
                <a:latin typeface="+mj-lt"/>
                <a:ea typeface="+mj-ea"/>
                <a:cs typeface="+mj-cs"/>
              </a:rPr>
              <a:t>Zodiac Quiz</a:t>
            </a:r>
          </a:p>
        </p:txBody>
      </p:sp>
      <p:sp>
        <p:nvSpPr>
          <p:cNvPr id="3" name="Content Placeholder 2">
            <a:extLst>
              <a:ext uri="{FF2B5EF4-FFF2-40B4-BE49-F238E27FC236}">
                <a16:creationId xmlns:a16="http://schemas.microsoft.com/office/drawing/2014/main" id="{07DA6AF5-8283-4B75-BD6F-4B437A500B22}"/>
              </a:ext>
            </a:extLst>
          </p:cNvPr>
          <p:cNvSpPr>
            <a:spLocks noGrp="1"/>
          </p:cNvSpPr>
          <p:nvPr>
            <p:ph sz="half" idx="1"/>
          </p:nvPr>
        </p:nvSpPr>
        <p:spPr>
          <a:xfrm>
            <a:off x="8200102" y="4790198"/>
            <a:ext cx="2818418" cy="687058"/>
          </a:xfrm>
        </p:spPr>
        <p:txBody>
          <a:bodyPr vert="horz" lIns="91440" tIns="45720" rIns="91440" bIns="45720" rtlCol="0">
            <a:normAutofit/>
          </a:bodyPr>
          <a:lstStyle/>
          <a:p>
            <a:pPr marL="0" indent="0">
              <a:buNone/>
            </a:pPr>
            <a:r>
              <a:rPr lang="en-US" sz="1400" b="1" dirty="0">
                <a:solidFill>
                  <a:schemeClr val="accent2">
                    <a:lumMod val="75000"/>
                  </a:schemeClr>
                </a:solidFill>
                <a:hlinkClick r:id="rId6"/>
              </a:rPr>
              <a:t>What Chinese Zodiac Animal Is Closest To Your Personality? (buzzfeed.com)</a:t>
            </a:r>
            <a:endParaRPr lang="en-US" sz="1400" b="1" dirty="0">
              <a:solidFill>
                <a:schemeClr val="accent2">
                  <a:lumMod val="75000"/>
                </a:schemeClr>
              </a:solidFill>
            </a:endParaRPr>
          </a:p>
        </p:txBody>
      </p:sp>
      <p:pic>
        <p:nvPicPr>
          <p:cNvPr id="1026" name="Picture 2" descr="Vector Cartoon Chinese Zodiac Animals Icon Isolated On White Background  Royalty Free SVG, Cliparts, Vectors, And Stock Illustration. Image  120899087.">
            <a:extLst>
              <a:ext uri="{FF2B5EF4-FFF2-40B4-BE49-F238E27FC236}">
                <a16:creationId xmlns:a16="http://schemas.microsoft.com/office/drawing/2014/main" id="{EA790235-1084-4080-A2B4-A6BEC9244A31}"/>
              </a:ext>
            </a:extLst>
          </p:cNvPr>
          <p:cNvPicPr>
            <a:picLocks noGrp="1" noChangeAspect="1" noChangeArrowheads="1"/>
          </p:cNvPicPr>
          <p:nvPr>
            <p:ph sz="half" idx="2"/>
          </p:nvPr>
        </p:nvPicPr>
        <p:blipFill>
          <a:blip r:embed="rId7">
            <a:extLst>
              <a:ext uri="{28A0092B-C50C-407E-A947-70E740481C1C}">
                <a14:useLocalDpi xmlns:a14="http://schemas.microsoft.com/office/drawing/2010/main" val="0"/>
              </a:ext>
            </a:extLst>
          </a:blip>
          <a:stretch>
            <a:fillRect/>
          </a:stretch>
        </p:blipFill>
        <p:spPr bwMode="auto">
          <a:xfrm>
            <a:off x="1314318" y="1388911"/>
            <a:ext cx="5844775" cy="4011543"/>
          </a:xfrm>
          <a:prstGeom prst="rect">
            <a:avLst/>
          </a:prstGeom>
          <a:noFill/>
          <a:extLst>
            <a:ext uri="{909E8E84-426E-40DD-AFC4-6F175D3DCCD1}">
              <a14:hiddenFill xmlns:a14="http://schemas.microsoft.com/office/drawing/2010/main">
                <a:solidFill>
                  <a:srgbClr val="FFFFFF"/>
                </a:solidFill>
              </a14:hiddenFill>
            </a:ext>
          </a:extLst>
        </p:spPr>
      </p:pic>
      <p:sp>
        <p:nvSpPr>
          <p:cNvPr id="1047" name="Rectangle 1046">
            <a:extLst>
              <a:ext uri="{FF2B5EF4-FFF2-40B4-BE49-F238E27FC236}">
                <a16:creationId xmlns:a16="http://schemas.microsoft.com/office/drawing/2014/main" id="{6233F125-A88E-45A1-8B34-B43D593C3D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9" name="Group 1048">
            <a:extLst>
              <a:ext uri="{FF2B5EF4-FFF2-40B4-BE49-F238E27FC236}">
                <a16:creationId xmlns:a16="http://schemas.microsoft.com/office/drawing/2014/main" id="{7EF36CD5-C683-4336-A09C-7C9F7DA57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1050" name="Oval 1049">
              <a:extLst>
                <a:ext uri="{FF2B5EF4-FFF2-40B4-BE49-F238E27FC236}">
                  <a16:creationId xmlns:a16="http://schemas.microsoft.com/office/drawing/2014/main" id="{9D73A11D-D540-4951-BA1D-A37F4BD6C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2">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51" name="Oval 1050">
              <a:extLst>
                <a:ext uri="{FF2B5EF4-FFF2-40B4-BE49-F238E27FC236}">
                  <a16:creationId xmlns:a16="http://schemas.microsoft.com/office/drawing/2014/main" id="{FFF1ABBF-EB49-4D37-9088-FD5E110C3D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725786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7" name="Rectangle 17416">
            <a:extLst>
              <a:ext uri="{FF2B5EF4-FFF2-40B4-BE49-F238E27FC236}">
                <a16:creationId xmlns:a16="http://schemas.microsoft.com/office/drawing/2014/main" id="{FA09304C-28F7-4E8D-883F-50432A7C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9" name="Rectangle 17418">
            <a:extLst>
              <a:ext uri="{FF2B5EF4-FFF2-40B4-BE49-F238E27FC236}">
                <a16:creationId xmlns:a16="http://schemas.microsoft.com/office/drawing/2014/main" id="{29AD6DE7-4C8D-496F-A9FF-3442D00D8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421" name="Rectangle 17420">
            <a:extLst>
              <a:ext uri="{FF2B5EF4-FFF2-40B4-BE49-F238E27FC236}">
                <a16:creationId xmlns:a16="http://schemas.microsoft.com/office/drawing/2014/main" id="{447C25D7-975B-4E64-A3A6-AA09C5795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F67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2" name="Picture 4" descr="Happy chinese new year 2023 year of the rabbit, little bunny performs dragon dance, gong xi fa cai">
            <a:extLst>
              <a:ext uri="{FF2B5EF4-FFF2-40B4-BE49-F238E27FC236}">
                <a16:creationId xmlns:a16="http://schemas.microsoft.com/office/drawing/2014/main" id="{DDC8AF3F-212F-4F8C-A365-B535435809B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28" r="-1" b="-1"/>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5937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Wood 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docProps/app.xml><?xml version="1.0" encoding="utf-8"?>
<Properties xmlns="http://schemas.openxmlformats.org/officeDocument/2006/extended-properties" xmlns:vt="http://schemas.openxmlformats.org/officeDocument/2006/docPropsVTypes">
  <Template>TM03090434[[fn=Wood Type]]</Template>
  <TotalTime>216</TotalTime>
  <Words>786</Words>
  <Application>Microsoft Office PowerPoint</Application>
  <PresentationFormat>Widescreen</PresentationFormat>
  <Paragraphs>66</Paragraphs>
  <Slides>33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Arial Black</vt:lpstr>
      <vt:lpstr>Bookman Old Style</vt:lpstr>
      <vt:lpstr>Calibri</vt:lpstr>
      <vt:lpstr>Century Gothic</vt:lpstr>
      <vt:lpstr>inherit</vt:lpstr>
      <vt:lpstr>Nunito</vt:lpstr>
      <vt:lpstr>Rockwell Extra Bold</vt:lpstr>
      <vt:lpstr>Wingdings</vt:lpstr>
      <vt:lpstr>Wood Type</vt:lpstr>
      <vt:lpstr>PowerPoint Presentation</vt:lpstr>
      <vt:lpstr>Chinese New Year</vt:lpstr>
      <vt:lpstr>PowerPoint Presentation</vt:lpstr>
      <vt:lpstr>Red represents good luck –   Money is given to family and close friends in envelopes made of red paper, which symbolises good luck and fortune.   Decorating homes with red lanterns is also said to bring good luck to the home.</vt:lpstr>
      <vt:lpstr>PowerPoint Presentation</vt:lpstr>
      <vt:lpstr>To drive away evil –   According to an old legend, burning bamboo would create loud noises  that scared away a monster called Nián.  This developed the tradition of  using fireworks to create the  loud noises and bright lights  needed to keep evil spirits  away.</vt:lpstr>
      <vt:lpstr>PowerPoint Presentation</vt:lpstr>
      <vt:lpstr>Finding a coin in their dumpling –  The old Chinese tradition of hiding a coin inside one of the New Years Eve dumplings is said to bring the one who finds it good luck, although it’s not a common thing to do now.   </vt:lpstr>
      <vt:lpstr>Does Chinese New Year remind you of any other customs?</vt:lpstr>
      <vt:lpstr>Film</vt:lpstr>
      <vt:lpstr>PowerPoint Presentation</vt:lpstr>
      <vt:lpstr>PowerPoint Presentation</vt:lpstr>
      <vt:lpstr>Meet the animals…</vt:lpstr>
      <vt:lpstr>Meet the animals…</vt:lpstr>
      <vt:lpstr>PowerPoint Presentation</vt:lpstr>
      <vt:lpstr>P7 2011 </vt:lpstr>
      <vt:lpstr>Year of the Rabbit 2011 (P7) </vt:lpstr>
      <vt:lpstr>P7/6 2012 </vt:lpstr>
      <vt:lpstr>Year of the Dragon 2012 (P7, P6) </vt:lpstr>
      <vt:lpstr>P6/5 2013 </vt:lpstr>
      <vt:lpstr>Year of the Snake 2013 (P6, P5) </vt:lpstr>
      <vt:lpstr>P5/4 2014 </vt:lpstr>
      <vt:lpstr>Year of the Horse 2014 (P5, P4) </vt:lpstr>
      <vt:lpstr>P4/3 2015</vt:lpstr>
      <vt:lpstr>Year of the Goat 2015 (P4, P3) </vt:lpstr>
      <vt:lpstr>P3/2 2016</vt:lpstr>
      <vt:lpstr>Year of the Monkey - 2016 (P3,P2)</vt:lpstr>
      <vt:lpstr>P2/1 2017</vt:lpstr>
      <vt:lpstr>Year of the Rooster - 2016 (P2,P1)</vt:lpstr>
      <vt:lpstr>P1 2018</vt:lpstr>
      <vt:lpstr>Year of the Dog - 2018 (P1)</vt:lpstr>
      <vt:lpstr>Zodiac Quiz</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Pearston</dc:creator>
  <cp:lastModifiedBy>Angela Pearston</cp:lastModifiedBy>
  <cp:revision>20</cp:revision>
  <cp:lastPrinted>2023-01-06T10:40:13Z</cp:lastPrinted>
  <dcterms:created xsi:type="dcterms:W3CDTF">2021-02-18T22:28:49Z</dcterms:created>
  <dcterms:modified xsi:type="dcterms:W3CDTF">2023-01-06T11:58:13Z</dcterms:modified>
</cp:coreProperties>
</file>