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1pPr>
    <a:lvl2pPr marL="0" marR="0" indent="2286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2pPr>
    <a:lvl3pPr marL="0" marR="0" indent="4572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3pPr>
    <a:lvl4pPr marL="0" marR="0" indent="6858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4pPr>
    <a:lvl5pPr marL="0" marR="0" indent="9144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5pPr>
    <a:lvl6pPr marL="0" marR="0" indent="11430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6pPr>
    <a:lvl7pPr marL="0" marR="0" indent="13716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7pPr>
    <a:lvl8pPr marL="0" marR="0" indent="16002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8pPr>
    <a:lvl9pPr marL="0" marR="0" indent="182880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Roman"/>
          <a:ea typeface="Iowan Old Style Roman"/>
          <a:cs typeface="Iowan Old Style Roman"/>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Roman"/>
          <a:ea typeface="Iowan Old Style Roman"/>
          <a:cs typeface="Iowan Old Style Roman"/>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Roman"/>
          <a:ea typeface="Iowan Old Style Roman"/>
          <a:cs typeface="Iowan Old Style Roman"/>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1816" y="-112"/>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32885095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2" name="Shape 12"/>
          <p:cNvSpPr>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13" name="Shape 13"/>
          <p:cNvSpPr>
            <a:spLocks noGrp="1"/>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ctr">
              <a:lnSpc>
                <a:spcPct val="70000"/>
              </a:lnSpc>
              <a:spcBef>
                <a:spcPts val="0"/>
              </a:spcBef>
              <a:buSzTx/>
              <a:buFontTx/>
              <a:buNone/>
              <a:defRPr sz="4800">
                <a:solidFill>
                  <a:srgbClr val="747676"/>
                </a:solidFill>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14" name="Shape 14"/>
          <p:cNvSpPr>
            <a:spLocks noGrp="1"/>
          </p:cNvSpPr>
          <p:nvPr>
            <p:ph type="sldNum" sz="quarter" idx="2"/>
          </p:nvPr>
        </p:nvSpPr>
        <p:spPr>
          <a:xfrm>
            <a:off x="12088552" y="9189156"/>
            <a:ext cx="309365" cy="342901"/>
          </a:xfrm>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Shape 21"/>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22" name="Shape 22"/>
          <p:cNvSpPr>
            <a:spLocks noGrp="1"/>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endParaRPr/>
          </a:p>
        </p:txBody>
      </p:sp>
      <p:sp>
        <p:nvSpPr>
          <p:cNvPr id="23" name="Shape 23"/>
          <p:cNvSpPr>
            <a:spLocks noGrp="1"/>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 name="Shape 24"/>
          <p:cNvSpPr>
            <a:spLocks noGrp="1"/>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25" name="Shape 25"/>
          <p:cNvSpPr>
            <a:spLocks noGrp="1"/>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26" name="Shape 26"/>
          <p:cNvSpPr>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3" name="Shape 33"/>
          <p:cNvSpPr>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34" name="Shape 34"/>
          <p:cNvSpPr>
            <a:spLocks noGrp="1"/>
          </p:cNvSpPr>
          <p:nvPr>
            <p:ph type="sldNum" sz="quarter" idx="2"/>
          </p:nvPr>
        </p:nvSpPr>
        <p:spPr>
          <a:xfrm>
            <a:off x="12083465" y="9189156"/>
            <a:ext cx="309365" cy="342901"/>
          </a:xfrm>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Shape 41"/>
          <p:cNvSpPr>
            <a:spLocks noGrp="1"/>
          </p:cNvSpPr>
          <p:nvPr>
            <p:ph type="pic" idx="13"/>
          </p:nvPr>
        </p:nvSpPr>
        <p:spPr>
          <a:xfrm>
            <a:off x="7531100" y="0"/>
            <a:ext cx="5473700" cy="9753600"/>
          </a:xfrm>
          <a:prstGeom prst="rect">
            <a:avLst/>
          </a:prstGeom>
        </p:spPr>
        <p:txBody>
          <a:bodyPr lIns="91439" tIns="45719" rIns="91439" bIns="45719">
            <a:noAutofit/>
          </a:bodyPr>
          <a:lstStyle/>
          <a:p>
            <a:endParaRPr/>
          </a:p>
        </p:txBody>
      </p:sp>
      <p:sp>
        <p:nvSpPr>
          <p:cNvPr id="42" name="Shape 42"/>
          <p:cNvSpPr>
            <a:spLocks noGrp="1"/>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43" name="Shape 43"/>
          <p:cNvSpPr>
            <a:spLocks noGrp="1"/>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44" name="Shape 44"/>
          <p:cNvSpPr>
            <a:spLocks noGrp="1"/>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1pPr>
            <a:lvl2pPr marL="0" indent="2286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2pPr>
            <a:lvl3pPr marL="0" indent="4572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3pPr>
            <a:lvl4pPr marL="0" indent="6858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4pPr>
            <a:lvl5pPr marL="0" indent="914400" algn="r">
              <a:lnSpc>
                <a:spcPct val="70000"/>
              </a:lnSpc>
              <a:spcBef>
                <a:spcPts val="600"/>
              </a:spcBef>
              <a:buSzTx/>
              <a:buFontTx/>
              <a:buNone/>
              <a:defRPr sz="4800">
                <a:solidFill>
                  <a:srgbClr val="747676"/>
                </a:solidFill>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45" name="Shape 45"/>
          <p:cNvSpPr>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Shape 52"/>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53" name="Shape 53"/>
          <p:cNvSpPr>
            <a:spLocks noGrp="1"/>
          </p:cNvSpPr>
          <p:nvPr>
            <p:ph type="title"/>
          </p:nvPr>
        </p:nvSpPr>
        <p:spPr>
          <a:prstGeom prst="rect">
            <a:avLst/>
          </a:prstGeom>
        </p:spPr>
        <p:txBody>
          <a:bodyPr/>
          <a:lstStyle/>
          <a:p>
            <a:r>
              <a:t>Title Text</a:t>
            </a:r>
          </a:p>
        </p:txBody>
      </p:sp>
      <p:sp>
        <p:nvSpPr>
          <p:cNvPr id="54" name="Shape 5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1" name="Shape 61"/>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62" name="Shape 62"/>
          <p:cNvSpPr>
            <a:spLocks noGrp="1"/>
          </p:cNvSpPr>
          <p:nvPr>
            <p:ph type="title"/>
          </p:nvPr>
        </p:nvSpPr>
        <p:spPr>
          <a:prstGeom prst="rect">
            <a:avLst/>
          </a:prstGeom>
        </p:spPr>
        <p:txBody>
          <a:bodyPr/>
          <a:lstStyle/>
          <a:p>
            <a:r>
              <a:t>Title Text</a:t>
            </a:r>
          </a:p>
        </p:txBody>
      </p:sp>
      <p:sp>
        <p:nvSpPr>
          <p:cNvPr id="63" name="Shape 6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1" name="Shape 71"/>
          <p:cNvSpPr>
            <a:spLocks noGrp="1"/>
          </p:cNvSpPr>
          <p:nvPr>
            <p:ph type="pic" idx="13"/>
          </p:nvPr>
        </p:nvSpPr>
        <p:spPr>
          <a:xfrm>
            <a:off x="0" y="0"/>
            <a:ext cx="6438900" cy="9753600"/>
          </a:xfrm>
          <a:prstGeom prst="rect">
            <a:avLst/>
          </a:prstGeom>
        </p:spPr>
        <p:txBody>
          <a:bodyPr lIns="91439" tIns="45719" rIns="91439" bIns="45719">
            <a:noAutofit/>
          </a:bodyPr>
          <a:lstStyle/>
          <a:p>
            <a:endParaRPr/>
          </a:p>
        </p:txBody>
      </p:sp>
      <p:sp>
        <p:nvSpPr>
          <p:cNvPr id="72" name="Shape 72"/>
          <p:cNvSpPr>
            <a:spLocks noGrp="1"/>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73" name="Shape 73"/>
          <p:cNvSpPr>
            <a:spLocks noGrp="1"/>
          </p:cNvSpPr>
          <p:nvPr>
            <p:ph type="title"/>
          </p:nvPr>
        </p:nvSpPr>
        <p:spPr>
          <a:xfrm>
            <a:off x="7023100" y="723900"/>
            <a:ext cx="5397500" cy="723900"/>
          </a:xfrm>
          <a:prstGeom prst="rect">
            <a:avLst/>
          </a:prstGeom>
        </p:spPr>
        <p:txBody>
          <a:bodyPr/>
          <a:lstStyle/>
          <a:p>
            <a:r>
              <a:t>Title Text</a:t>
            </a:r>
          </a:p>
        </p:txBody>
      </p:sp>
      <p:sp>
        <p:nvSpPr>
          <p:cNvPr id="74" name="Shape 74"/>
          <p:cNvSpPr>
            <a:spLocks noGrp="1"/>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r>
              <a:t>Body Level One</a:t>
            </a:r>
          </a:p>
          <a:p>
            <a:pPr lvl="1"/>
            <a:r>
              <a:t>Body Level Two</a:t>
            </a:r>
          </a:p>
          <a:p>
            <a:pPr lvl="2"/>
            <a:r>
              <a:t>Body Level Three</a:t>
            </a:r>
          </a:p>
          <a:p>
            <a:pPr lvl="3"/>
            <a:r>
              <a:t>Body Level Four</a:t>
            </a:r>
          </a:p>
          <a:p>
            <a:pPr lvl="4"/>
            <a:r>
              <a:t>Body Level Five</a:t>
            </a: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2" name="Shape 8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0" name="Shape 90"/>
          <p:cNvSpPr>
            <a:spLocks noGrp="1"/>
          </p:cNvSpPr>
          <p:nvPr>
            <p:ph type="pic" idx="13"/>
          </p:nvPr>
        </p:nvSpPr>
        <p:spPr>
          <a:xfrm>
            <a:off x="571500" y="571500"/>
            <a:ext cx="7429500" cy="7315200"/>
          </a:xfrm>
          <a:prstGeom prst="rect">
            <a:avLst/>
          </a:prstGeom>
        </p:spPr>
        <p:txBody>
          <a:bodyPr lIns="91439" tIns="45719" rIns="91439" bIns="45719">
            <a:noAutofit/>
          </a:bodyPr>
          <a:lstStyle/>
          <a:p>
            <a:endParaRPr/>
          </a:p>
        </p:txBody>
      </p:sp>
      <p:sp>
        <p:nvSpPr>
          <p:cNvPr id="91" name="Shape 91"/>
          <p:cNvSpPr>
            <a:spLocks noGrp="1"/>
          </p:cNvSpPr>
          <p:nvPr>
            <p:ph type="pic" sz="quarter" idx="14"/>
          </p:nvPr>
        </p:nvSpPr>
        <p:spPr>
          <a:xfrm>
            <a:off x="8128000" y="571500"/>
            <a:ext cx="4305300" cy="3594100"/>
          </a:xfrm>
          <a:prstGeom prst="rect">
            <a:avLst/>
          </a:prstGeom>
        </p:spPr>
        <p:txBody>
          <a:bodyPr lIns="91439" tIns="45719" rIns="91439" bIns="45719">
            <a:noAutofit/>
          </a:bodyPr>
          <a:lstStyle/>
          <a:p>
            <a:endParaRPr/>
          </a:p>
        </p:txBody>
      </p:sp>
      <p:sp>
        <p:nvSpPr>
          <p:cNvPr id="92" name="Shape 92"/>
          <p:cNvSpPr>
            <a:spLocks noGrp="1"/>
          </p:cNvSpPr>
          <p:nvPr>
            <p:ph type="pic" sz="quarter" idx="15"/>
          </p:nvPr>
        </p:nvSpPr>
        <p:spPr>
          <a:xfrm>
            <a:off x="8128000" y="4292600"/>
            <a:ext cx="4305300" cy="3594100"/>
          </a:xfrm>
          <a:prstGeom prst="rect">
            <a:avLst/>
          </a:prstGeom>
        </p:spPr>
        <p:txBody>
          <a:bodyPr lIns="91439" tIns="45719" rIns="91439" bIns="45719">
            <a:noAutofit/>
          </a:bodyPr>
          <a:lstStyle/>
          <a:p>
            <a:endParaRPr/>
          </a:p>
        </p:txBody>
      </p:sp>
      <p:sp>
        <p:nvSpPr>
          <p:cNvPr id="93" name="Shape 93"/>
          <p:cNvSpPr>
            <a:spLocks noGrp="1"/>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z="2800" spc="28">
                <a:latin typeface="Iowan Old Style Italic"/>
                <a:ea typeface="Iowan Old Style Italic"/>
                <a:cs typeface="Iowan Old Style Italic"/>
                <a:sym typeface="Iowan Old Style Italic"/>
              </a:defRPr>
            </a:lvl1pPr>
            <a:lvl2pPr marL="0" indent="228600">
              <a:spcBef>
                <a:spcPts val="1400"/>
              </a:spcBef>
              <a:buSzTx/>
              <a:buFontTx/>
              <a:buNone/>
              <a:defRPr sz="2800" spc="28">
                <a:latin typeface="Iowan Old Style Italic"/>
                <a:ea typeface="Iowan Old Style Italic"/>
                <a:cs typeface="Iowan Old Style Italic"/>
                <a:sym typeface="Iowan Old Style Italic"/>
              </a:defRPr>
            </a:lvl2pPr>
            <a:lvl3pPr marL="0" indent="457200">
              <a:spcBef>
                <a:spcPts val="1400"/>
              </a:spcBef>
              <a:buSzTx/>
              <a:buFontTx/>
              <a:buNone/>
              <a:defRPr sz="2800" spc="28">
                <a:latin typeface="Iowan Old Style Italic"/>
                <a:ea typeface="Iowan Old Style Italic"/>
                <a:cs typeface="Iowan Old Style Italic"/>
                <a:sym typeface="Iowan Old Style Italic"/>
              </a:defRPr>
            </a:lvl3pPr>
            <a:lvl4pPr marL="0" indent="685800">
              <a:spcBef>
                <a:spcPts val="1400"/>
              </a:spcBef>
              <a:buSzTx/>
              <a:buFontTx/>
              <a:buNone/>
              <a:defRPr sz="2800" spc="28">
                <a:latin typeface="Iowan Old Style Italic"/>
                <a:ea typeface="Iowan Old Style Italic"/>
                <a:cs typeface="Iowan Old Style Italic"/>
                <a:sym typeface="Iowan Old Style Italic"/>
              </a:defRPr>
            </a:lvl4pPr>
            <a:lvl5pPr marL="0" indent="914400">
              <a:spcBef>
                <a:spcPts val="1400"/>
              </a:spcBef>
              <a:buSzTx/>
              <a:buFontTx/>
              <a:buNone/>
              <a:defRPr sz="2800" spc="28">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1" name="Shape 101"/>
          <p:cNvSpPr/>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0" spc="0">
                <a:solidFill>
                  <a:srgbClr val="E4E4E4"/>
                </a:solidFill>
                <a:latin typeface="Baskerville SemiBold"/>
                <a:ea typeface="Baskerville SemiBold"/>
                <a:cs typeface="Baskerville SemiBold"/>
                <a:sym typeface="Baskerville SemiBold"/>
              </a:defRPr>
            </a:lvl1pPr>
          </a:lstStyle>
          <a:p>
            <a:r>
              <a:t>“</a:t>
            </a:r>
          </a:p>
        </p:txBody>
      </p:sp>
      <p:sp>
        <p:nvSpPr>
          <p:cNvPr id="102" name="Shape 102"/>
          <p:cNvSpPr>
            <a:spLocks noGrp="1"/>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r>
              <a:t>Type a quote here.</a:t>
            </a:r>
          </a:p>
        </p:txBody>
      </p:sp>
      <p:sp>
        <p:nvSpPr>
          <p:cNvPr id="103" name="Shape 103"/>
          <p:cNvSpPr>
            <a:spLocks noGrp="1"/>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a:solidFill>
                  <a:srgbClr val="6B6D6D"/>
                </a:solidFill>
                <a:latin typeface="Iowan Old Style Italic"/>
                <a:ea typeface="Iowan Old Style Italic"/>
                <a:cs typeface="Iowan Old Style Italic"/>
                <a:sym typeface="Iowan Old Style Italic"/>
              </a:defRPr>
            </a:lvl1pPr>
          </a:lstStyle>
          <a:p>
            <a:r>
              <a:t>-Johnny Appleseed</a:t>
            </a:r>
          </a:p>
        </p:txBody>
      </p:sp>
      <p:sp>
        <p:nvSpPr>
          <p:cNvPr id="104" name="Shape 10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1" name="Shape 111"/>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112" name="Shape 112"/>
          <p:cNvSpPr>
            <a:spLocks noGrp="1"/>
          </p:cNvSpPr>
          <p:nvPr>
            <p:ph type="sldNum" sz="quarter" idx="2"/>
          </p:nvPr>
        </p:nvSpPr>
        <p:spPr>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r>
              <a:t>Title Text</a:t>
            </a:r>
          </a:p>
        </p:txBody>
      </p:sp>
      <p:sp>
        <p:nvSpPr>
          <p:cNvPr id="3" name="Shape 3"/>
          <p:cNvSpPr>
            <a:spLocks noGrp="1"/>
          </p:cNvSpPr>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z="1600" spc="0">
                <a:solidFill>
                  <a:srgbClr val="747676"/>
                </a:solidFill>
                <a:latin typeface="DIN Alternate"/>
                <a:ea typeface="DIN Alternate"/>
                <a:cs typeface="DIN Alternate"/>
                <a:sym typeface="DIN Alternat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xmlns:p14="http://schemas.microsoft.com/office/powerpoint/2010/main" spd="med"/>
  <p:txStyles>
    <p:titleStyle>
      <a:lvl1pPr marL="0" marR="0" indent="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1pPr>
      <a:lvl2pPr marL="0" marR="0" indent="2286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2pPr>
      <a:lvl3pPr marL="0" marR="0" indent="4572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3pPr>
      <a:lvl4pPr marL="0" marR="0" indent="6858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4pPr>
      <a:lvl5pPr marL="0" marR="0" indent="9144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5pPr>
      <a:lvl6pPr marL="0" marR="0" indent="11430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6pPr>
      <a:lvl7pPr marL="0" marR="0" indent="13716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7pPr>
      <a:lvl8pPr marL="0" marR="0" indent="16002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8pPr>
      <a:lvl9pPr marL="0" marR="0" indent="18288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1pPr>
      <a:lvl2pPr marL="9398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2pPr>
      <a:lvl3pPr marL="14097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3pPr>
      <a:lvl4pPr marL="18796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4pPr>
      <a:lvl5pPr marL="23495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5pPr>
      <a:lvl6pPr marL="28194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6pPr>
      <a:lvl7pPr marL="32893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7pPr>
      <a:lvl8pPr marL="37592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8pPr>
      <a:lvl9pPr marL="42291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Roman"/>
          <a:ea typeface="Iowan Old Style Roman"/>
          <a:cs typeface="Iowan Old Style Roman"/>
          <a:sym typeface="Iowan Old Style Roman"/>
        </a:defRPr>
      </a:lvl9pPr>
    </p:bodyStyle>
    <p:otherStyle>
      <a:lvl1pPr marL="0" marR="0" indent="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1pPr>
      <a:lvl2pPr marL="0" marR="0" indent="2286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2pPr>
      <a:lvl3pPr marL="0" marR="0" indent="4572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3pPr>
      <a:lvl4pPr marL="0" marR="0" indent="6858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4pPr>
      <a:lvl5pPr marL="0" marR="0" indent="9144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5pPr>
      <a:lvl6pPr marL="0" marR="0" indent="11430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6pPr>
      <a:lvl7pPr marL="0" marR="0" indent="13716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7pPr>
      <a:lvl8pPr marL="0" marR="0" indent="16002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8pPr>
      <a:lvl9pPr marL="0" marR="0" indent="1828800" algn="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net-aware.org.uk" TargetMode="Externa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1" Type="http://schemas.openxmlformats.org/officeDocument/2006/relationships/slideLayout" Target="../slideLayouts/slideLayout9.xml"/><Relationship Id="rId2" Type="http://schemas.openxmlformats.org/officeDocument/2006/relationships/hyperlink" Target="http://h2bsafetycentre.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CD979D75-1FC4-468C-BD6F-FE6575C60D42-L0-001.jpeg"/>
          <p:cNvPicPr>
            <a:picLocks noGrp="1" noChangeAspect="1"/>
          </p:cNvPicPr>
          <p:nvPr>
            <p:ph type="pic" idx="13"/>
          </p:nvPr>
        </p:nvPicPr>
        <p:blipFill>
          <a:blip r:embed="rId2">
            <a:extLst/>
          </a:blip>
          <a:srcRect l="26096" r="26096"/>
          <a:stretch>
            <a:fillRect/>
          </a:stretch>
        </p:blipFill>
        <p:spPr>
          <a:xfrm>
            <a:off x="0" y="-1009041"/>
            <a:ext cx="13004800" cy="9753601"/>
          </a:xfrm>
          <a:prstGeom prst="rect">
            <a:avLst/>
          </a:prstGeom>
        </p:spPr>
      </p:pic>
      <p:sp>
        <p:nvSpPr>
          <p:cNvPr id="129" name="Shape 129"/>
          <p:cNvSpPr>
            <a:spLocks noGrp="1"/>
          </p:cNvSpPr>
          <p:nvPr>
            <p:ph type="body" idx="14"/>
          </p:nvPr>
        </p:nvSpPr>
        <p:spPr>
          <a:xfrm>
            <a:off x="0" y="5645332"/>
            <a:ext cx="13004800" cy="3355337"/>
          </a:xfrm>
          <a:prstGeom prst="rect">
            <a:avLst/>
          </a:prstGeom>
        </p:spPr>
        <p:txBody>
          <a:bodyPr/>
          <a:lstStyle/>
          <a:p>
            <a:pPr marL="0" indent="0" algn="ctr">
              <a:spcBef>
                <a:spcPts val="0"/>
              </a:spcBef>
              <a:buSzTx/>
              <a:buFontTx/>
              <a:buNone/>
              <a:defRPr sz="2400">
                <a:latin typeface="DIN Alternate"/>
                <a:ea typeface="DIN Alternate"/>
                <a:cs typeface="DIN Alternate"/>
                <a:sym typeface="DIN Alternate"/>
              </a:defRPr>
            </a:pPr>
            <a:endParaRPr dirty="0"/>
          </a:p>
        </p:txBody>
      </p:sp>
      <p:sp>
        <p:nvSpPr>
          <p:cNvPr id="130" name="Shape 130"/>
          <p:cNvSpPr>
            <a:spLocks noGrp="1"/>
          </p:cNvSpPr>
          <p:nvPr>
            <p:ph type="body" idx="15"/>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31" name="Shape 131"/>
          <p:cNvSpPr>
            <a:spLocks noGrp="1"/>
          </p:cNvSpPr>
          <p:nvPr>
            <p:ph type="title"/>
          </p:nvPr>
        </p:nvSpPr>
        <p:spPr>
          <a:prstGeom prst="rect">
            <a:avLst/>
          </a:prstGeom>
        </p:spPr>
        <p:txBody>
          <a:bodyPr>
            <a:normAutofit/>
          </a:bodyPr>
          <a:lstStyle/>
          <a:p>
            <a:r>
              <a:rPr dirty="0">
                <a:latin typeface="Franklin Gothic Demi" panose="020B0703020102020204" pitchFamily="34" charset="0"/>
              </a:rPr>
              <a:t>Digital Safety</a:t>
            </a:r>
          </a:p>
        </p:txBody>
      </p:sp>
      <p:sp>
        <p:nvSpPr>
          <p:cNvPr id="132" name="Shape 132"/>
          <p:cNvSpPr>
            <a:spLocks noGrp="1"/>
          </p:cNvSpPr>
          <p:nvPr>
            <p:ph type="body" sz="quarter" idx="1"/>
          </p:nvPr>
        </p:nvSpPr>
        <p:spPr>
          <a:prstGeom prst="rect">
            <a:avLst/>
          </a:prstGeom>
        </p:spPr>
        <p:txBody>
          <a:bodyPr/>
          <a:lstStyle/>
          <a:p>
            <a:pPr defTabSz="438150">
              <a:spcBef>
                <a:spcPts val="400"/>
              </a:spcBef>
              <a:defRPr sz="3600"/>
            </a:pPr>
            <a:r>
              <a:rPr dirty="0">
                <a:latin typeface="Franklin Gothic Demi" panose="020B0703020102020204" pitchFamily="34" charset="0"/>
              </a:rPr>
              <a:t>City of Edinburgh Council</a:t>
            </a:r>
          </a:p>
          <a:p>
            <a:pPr defTabSz="438150">
              <a:spcBef>
                <a:spcPts val="400"/>
              </a:spcBef>
              <a:defRPr sz="3600"/>
            </a:pPr>
            <a:r>
              <a:rPr dirty="0">
                <a:latin typeface="Franklin Gothic Demi" panose="020B0703020102020204" pitchFamily="34" charset="0"/>
              </a:rPr>
              <a:t>Digital Learning Team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50" y="7772400"/>
            <a:ext cx="1905000" cy="1905000"/>
          </a:xfrm>
          <a:prstGeom prst="rect">
            <a:avLst/>
          </a:prstGeom>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35" name="Shape 135"/>
          <p:cNvSpPr>
            <a:spLocks noGrp="1"/>
          </p:cNvSpPr>
          <p:nvPr>
            <p:ph type="title"/>
          </p:nvPr>
        </p:nvSpPr>
        <p:spPr>
          <a:prstGeom prst="rect">
            <a:avLst/>
          </a:prstGeom>
        </p:spPr>
        <p:txBody>
          <a:bodyPr>
            <a:noAutofit/>
          </a:bodyPr>
          <a:lstStyle>
            <a:lvl1pPr defTabSz="543305">
              <a:spcBef>
                <a:spcPts val="2100"/>
              </a:spcBef>
              <a:defRPr sz="4836"/>
            </a:lvl1pPr>
          </a:lstStyle>
          <a:p>
            <a:r>
              <a:rPr sz="5400" dirty="0">
                <a:latin typeface="Franklin Gothic Demi" panose="020B0703020102020204" pitchFamily="34" charset="0"/>
              </a:rPr>
              <a:t>What do children do online?</a:t>
            </a:r>
          </a:p>
        </p:txBody>
      </p:sp>
      <p:sp>
        <p:nvSpPr>
          <p:cNvPr id="136" name="Shape 136"/>
          <p:cNvSpPr>
            <a:spLocks noGrp="1"/>
          </p:cNvSpPr>
          <p:nvPr>
            <p:ph type="body" idx="1"/>
          </p:nvPr>
        </p:nvSpPr>
        <p:spPr>
          <a:prstGeom prst="rect">
            <a:avLst/>
          </a:prstGeom>
        </p:spPr>
        <p:txBody>
          <a:bodyPr>
            <a:normAutofit/>
          </a:bodyPr>
          <a:lstStyle/>
          <a:p>
            <a:pPr marL="543321" indent="-543321">
              <a:defRPr sz="3700"/>
            </a:pPr>
            <a:r>
              <a:rPr sz="4000" dirty="0">
                <a:latin typeface="Franklin Gothic Demi" panose="020B0703020102020204" pitchFamily="34" charset="0"/>
              </a:rPr>
              <a:t>Use social media to connect with friends like Facebook or Twitter </a:t>
            </a:r>
          </a:p>
          <a:p>
            <a:pPr marL="543321" indent="-543321">
              <a:defRPr sz="3700"/>
            </a:pPr>
            <a:r>
              <a:rPr sz="4000" dirty="0">
                <a:latin typeface="Franklin Gothic Demi" panose="020B0703020102020204" pitchFamily="34" charset="0"/>
              </a:rPr>
              <a:t>Play games alone and with others through websites, apps or consoles </a:t>
            </a:r>
          </a:p>
          <a:p>
            <a:pPr marL="543321" indent="-543321">
              <a:defRPr sz="3700"/>
            </a:pPr>
            <a:r>
              <a:rPr sz="4000" dirty="0">
                <a:latin typeface="Franklin Gothic Demi" panose="020B0703020102020204" pitchFamily="34" charset="0"/>
              </a:rPr>
              <a:t>Search for information on search engines like Google</a:t>
            </a:r>
          </a:p>
          <a:p>
            <a:pPr marL="543321" indent="-543321">
              <a:defRPr sz="3700"/>
            </a:pPr>
            <a:r>
              <a:rPr sz="4000" dirty="0">
                <a:latin typeface="Franklin Gothic Demi" panose="020B0703020102020204" pitchFamily="34" charset="0"/>
              </a:rPr>
              <a:t>Share images and watch videos through apps or sites like Instagram and </a:t>
            </a:r>
            <a:r>
              <a:rPr sz="4000" dirty="0" err="1">
                <a:latin typeface="Franklin Gothic Demi" panose="020B0703020102020204" pitchFamily="34" charset="0"/>
              </a:rPr>
              <a:t>SnapChat</a:t>
            </a:r>
            <a:r>
              <a:rPr sz="4000" dirty="0">
                <a:latin typeface="Franklin Gothic Demi" panose="020B0703020102020204" pitchFamily="34" charset="0"/>
              </a:rPr>
              <a:t> </a:t>
            </a:r>
          </a:p>
          <a:p>
            <a:pPr marL="543321" indent="-543321">
              <a:defRPr sz="3700"/>
            </a:pPr>
            <a:r>
              <a:rPr sz="4000" dirty="0">
                <a:latin typeface="Franklin Gothic Demi" panose="020B0703020102020204" pitchFamily="34" charset="0"/>
              </a:rPr>
              <a:t>Send and receive messages through apps such as </a:t>
            </a:r>
            <a:r>
              <a:rPr sz="4000" dirty="0" err="1" smtClean="0">
                <a:latin typeface="Franklin Gothic Demi" panose="020B0703020102020204" pitchFamily="34" charset="0"/>
              </a:rPr>
              <a:t>Whats</a:t>
            </a:r>
            <a:r>
              <a:rPr lang="en-GB" sz="4000" dirty="0" smtClean="0">
                <a:latin typeface="Franklin Gothic Demi" panose="020B0703020102020204" pitchFamily="34" charset="0"/>
              </a:rPr>
              <a:t>A</a:t>
            </a:r>
            <a:r>
              <a:rPr sz="4000" dirty="0" smtClean="0">
                <a:latin typeface="Franklin Gothic Demi" panose="020B0703020102020204" pitchFamily="34" charset="0"/>
              </a:rPr>
              <a:t>pp </a:t>
            </a:r>
            <a:r>
              <a:rPr sz="4000" dirty="0">
                <a:latin typeface="Franklin Gothic Demi" panose="020B0703020102020204" pitchFamily="34" charset="0"/>
              </a:rPr>
              <a:t>and </a:t>
            </a:r>
            <a:r>
              <a:rPr sz="4000" dirty="0" err="1">
                <a:latin typeface="Franklin Gothic Demi" panose="020B0703020102020204" pitchFamily="34" charset="0"/>
              </a:rPr>
              <a:t>iMessage</a:t>
            </a:r>
            <a:r>
              <a:rPr sz="4000" dirty="0">
                <a:latin typeface="Franklin Gothic Demi" panose="020B0703020102020204" pitchFamily="34" charset="0"/>
              </a:rPr>
              <a:t> </a:t>
            </a:r>
          </a:p>
        </p:txBody>
      </p:sp>
    </p:spTree>
  </p:cSld>
  <p:clrMapOvr>
    <a:masterClrMapping/>
  </p:clrMapOvr>
  <p:transition xmlns:p14="http://schemas.microsoft.com/office/powerpoint/2010/mai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body" idx="13"/>
          </p:nvPr>
        </p:nvSpPr>
        <p:spPr>
          <a:xfrm>
            <a:off x="1754228" y="2499611"/>
            <a:ext cx="10267768" cy="4616648"/>
          </a:xfrm>
          <a:prstGeom prst="rect">
            <a:avLst/>
          </a:prstGeom>
        </p:spPr>
        <p:txBody>
          <a:bodyPr/>
          <a:lstStyle/>
          <a:p>
            <a:pPr>
              <a:defRPr sz="3100"/>
            </a:pPr>
            <a:r>
              <a:rPr sz="4000" dirty="0">
                <a:latin typeface="Franklin Gothic Demi" panose="020B0703020102020204" pitchFamily="34" charset="0"/>
              </a:rPr>
              <a:t>When online, children and young people can learn new things, get help with homework, express themselves creatively and connect with friends and family.</a:t>
            </a:r>
          </a:p>
          <a:p>
            <a:pPr>
              <a:defRPr sz="3100"/>
            </a:pPr>
            <a:r>
              <a:rPr sz="4000" dirty="0">
                <a:latin typeface="Franklin Gothic Demi" panose="020B0703020102020204" pitchFamily="34" charset="0"/>
              </a:rPr>
              <a:t>There are also risks, but by understanding and talking about the dangers you can help keep your child safe online.</a:t>
            </a:r>
          </a:p>
        </p:txBody>
      </p:sp>
      <p:sp>
        <p:nvSpPr>
          <p:cNvPr id="139" name="Shape 139"/>
          <p:cNvSpPr>
            <a:spLocks noGrp="1"/>
          </p:cNvSpPr>
          <p:nvPr>
            <p:ph type="body" idx="14"/>
          </p:nvPr>
        </p:nvSpPr>
        <p:spPr>
          <a:xfrm>
            <a:off x="1531796" y="7315200"/>
            <a:ext cx="10490200" cy="619657"/>
          </a:xfrm>
          <a:prstGeom prst="rect">
            <a:avLst/>
          </a:prstGeom>
        </p:spPr>
        <p:txBody>
          <a:bodyPr/>
          <a:lstStyle/>
          <a:p>
            <a:r>
              <a:rPr dirty="0">
                <a:latin typeface="Franklin Gothic Demi" panose="020B0703020102020204" pitchFamily="34" charset="0"/>
              </a:rPr>
              <a:t>-NSPCC</a:t>
            </a:r>
          </a:p>
        </p:txBody>
      </p:sp>
    </p:spTree>
  </p:cSld>
  <p:clrMapOvr>
    <a:masterClrMapping/>
  </p:clrMapOvr>
  <p:transition xmlns:p14="http://schemas.microsoft.com/office/powerpoint/2010/mai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CD979D75-1FC4-468C-BD6F-FE6575C60D42-L0-001.jpeg"/>
          <p:cNvPicPr>
            <a:picLocks noGrp="1" noChangeAspect="1"/>
          </p:cNvPicPr>
          <p:nvPr>
            <p:ph type="pic" idx="13"/>
          </p:nvPr>
        </p:nvPicPr>
        <p:blipFill>
          <a:blip r:embed="rId2">
            <a:extLst/>
          </a:blip>
          <a:srcRect l="38165" r="38165"/>
          <a:stretch>
            <a:fillRect/>
          </a:stretch>
        </p:blipFill>
        <p:spPr>
          <a:xfrm>
            <a:off x="-101032" y="0"/>
            <a:ext cx="6438901" cy="9753601"/>
          </a:xfrm>
          <a:prstGeom prst="rect">
            <a:avLst/>
          </a:prstGeom>
        </p:spPr>
      </p:pic>
      <p:sp>
        <p:nvSpPr>
          <p:cNvPr id="142" name="Shape 142"/>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43" name="Shape 143"/>
          <p:cNvSpPr>
            <a:spLocks noGrp="1"/>
          </p:cNvSpPr>
          <p:nvPr>
            <p:ph type="title"/>
          </p:nvPr>
        </p:nvSpPr>
        <p:spPr>
          <a:prstGeom prst="rect">
            <a:avLst/>
          </a:prstGeom>
        </p:spPr>
        <p:txBody>
          <a:bodyPr>
            <a:normAutofit fontScale="90000"/>
          </a:bodyPr>
          <a:lstStyle>
            <a:lvl1pPr defTabSz="543305">
              <a:spcBef>
                <a:spcPts val="2100"/>
              </a:spcBef>
              <a:defRPr sz="4836"/>
            </a:lvl1pPr>
          </a:lstStyle>
          <a:p>
            <a:r>
              <a:rPr dirty="0">
                <a:latin typeface="Franklin Gothic Demi" panose="020B0703020102020204" pitchFamily="34" charset="0"/>
              </a:rPr>
              <a:t>The risks </a:t>
            </a:r>
          </a:p>
        </p:txBody>
      </p:sp>
      <p:sp>
        <p:nvSpPr>
          <p:cNvPr id="144" name="Shape 144"/>
          <p:cNvSpPr>
            <a:spLocks noGrp="1"/>
          </p:cNvSpPr>
          <p:nvPr>
            <p:ph type="body" sz="half" idx="1"/>
          </p:nvPr>
        </p:nvSpPr>
        <p:spPr>
          <a:prstGeom prst="rect">
            <a:avLst/>
          </a:prstGeom>
        </p:spPr>
        <p:txBody>
          <a:bodyPr>
            <a:noAutofit/>
          </a:bodyPr>
          <a:lstStyle/>
          <a:p>
            <a:pPr marL="431945" indent="-431945" defTabSz="362204">
              <a:spcBef>
                <a:spcPts val="1100"/>
              </a:spcBef>
              <a:defRPr sz="2976"/>
            </a:pPr>
            <a:r>
              <a:rPr sz="3200" dirty="0">
                <a:latin typeface="Franklin Gothic Demi" panose="020B0703020102020204" pitchFamily="34" charset="0"/>
              </a:rPr>
              <a:t>Inappropriate content, including pornography</a:t>
            </a:r>
          </a:p>
          <a:p>
            <a:pPr marL="431945" indent="-431945" defTabSz="362204">
              <a:spcBef>
                <a:spcPts val="1100"/>
              </a:spcBef>
              <a:defRPr sz="2976"/>
            </a:pPr>
            <a:r>
              <a:rPr sz="3200" dirty="0">
                <a:latin typeface="Franklin Gothic Demi" panose="020B0703020102020204" pitchFamily="34" charset="0"/>
              </a:rPr>
              <a:t>Online bullying</a:t>
            </a:r>
          </a:p>
          <a:p>
            <a:pPr marL="431945" indent="-431945" defTabSz="362204">
              <a:spcBef>
                <a:spcPts val="1100"/>
              </a:spcBef>
              <a:defRPr sz="2976"/>
            </a:pPr>
            <a:r>
              <a:rPr sz="3200" dirty="0">
                <a:latin typeface="Franklin Gothic Demi" panose="020B0703020102020204" pitchFamily="34" charset="0"/>
              </a:rPr>
              <a:t>Ignoring age restrictions</a:t>
            </a:r>
          </a:p>
          <a:p>
            <a:pPr marL="431945" indent="-431945" defTabSz="362204">
              <a:spcBef>
                <a:spcPts val="1100"/>
              </a:spcBef>
              <a:defRPr sz="2976"/>
            </a:pPr>
            <a:r>
              <a:rPr sz="3200" dirty="0">
                <a:latin typeface="Franklin Gothic Demi" panose="020B0703020102020204" pitchFamily="34" charset="0"/>
              </a:rPr>
              <a:t>Friending or communicating with people they don't know </a:t>
            </a:r>
          </a:p>
          <a:p>
            <a:pPr marL="431945" indent="-431945" defTabSz="362204">
              <a:spcBef>
                <a:spcPts val="1100"/>
              </a:spcBef>
              <a:defRPr sz="2976"/>
            </a:pPr>
            <a:r>
              <a:rPr sz="3200" dirty="0">
                <a:latin typeface="Franklin Gothic Demi" panose="020B0703020102020204" pitchFamily="34" charset="0"/>
              </a:rPr>
              <a:t>Grooming and potential abuse </a:t>
            </a:r>
          </a:p>
          <a:p>
            <a:pPr marL="431945" indent="-431945" defTabSz="362204">
              <a:spcBef>
                <a:spcPts val="1100"/>
              </a:spcBef>
              <a:defRPr sz="2976"/>
            </a:pPr>
            <a:r>
              <a:rPr sz="3200" dirty="0">
                <a:latin typeface="Franklin Gothic Demi" panose="020B0703020102020204" pitchFamily="34" charset="0"/>
              </a:rPr>
              <a:t>Sharing personal information</a:t>
            </a:r>
          </a:p>
          <a:p>
            <a:pPr marL="431945" indent="-431945" defTabSz="362204">
              <a:spcBef>
                <a:spcPts val="1100"/>
              </a:spcBef>
              <a:defRPr sz="2976"/>
            </a:pPr>
            <a:r>
              <a:rPr sz="3200" dirty="0">
                <a:latin typeface="Franklin Gothic Demi" panose="020B0703020102020204" pitchFamily="34" charset="0"/>
              </a:rPr>
              <a:t>Gambling or running up debt</a:t>
            </a:r>
          </a:p>
        </p:txBody>
      </p:sp>
    </p:spTree>
  </p:cSld>
  <p:clrMapOvr>
    <a:masterClrMapping/>
  </p:clrMapOvr>
  <p:transition xmlns:p14="http://schemas.microsoft.com/office/powerpoint/2010/mai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p:cNvSpPr>
          <p:nvPr>
            <p:ph type="title"/>
          </p:nvPr>
        </p:nvSpPr>
        <p:spPr>
          <a:xfrm>
            <a:off x="618021" y="1900179"/>
            <a:ext cx="11861801" cy="5910321"/>
          </a:xfrm>
          <a:prstGeom prst="rect">
            <a:avLst/>
          </a:prstGeom>
        </p:spPr>
        <p:txBody>
          <a:bodyPr>
            <a:normAutofit/>
          </a:bodyPr>
          <a:lstStyle/>
          <a:p>
            <a:r>
              <a:rPr sz="11200" dirty="0">
                <a:latin typeface="Franklin Gothic Demi" panose="020B0703020102020204" pitchFamily="34" charset="0"/>
              </a:rPr>
              <a:t>What can I do to help my child stay safe online?</a:t>
            </a:r>
          </a:p>
        </p:txBody>
      </p:sp>
    </p:spTree>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A66DC3B9-23E3-439B-B330-32968097876D-L0-001.jpeg"/>
          <p:cNvPicPr>
            <a:picLocks noGrp="1" noChangeAspect="1"/>
          </p:cNvPicPr>
          <p:nvPr>
            <p:ph type="pic" idx="13"/>
          </p:nvPr>
        </p:nvPicPr>
        <p:blipFill>
          <a:blip r:embed="rId2">
            <a:extLst/>
          </a:blip>
          <a:srcRect l="27262" r="27262"/>
          <a:stretch>
            <a:fillRect/>
          </a:stretch>
        </p:blipFill>
        <p:spPr>
          <a:prstGeom prst="rect">
            <a:avLst/>
          </a:prstGeom>
        </p:spPr>
      </p:pic>
      <p:sp>
        <p:nvSpPr>
          <p:cNvPr id="149" name="Shape 149"/>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50" name="Shape 150"/>
          <p:cNvSpPr>
            <a:spLocks noGrp="1"/>
          </p:cNvSpPr>
          <p:nvPr>
            <p:ph type="title"/>
          </p:nvPr>
        </p:nvSpPr>
        <p:spPr>
          <a:prstGeom prst="rect">
            <a:avLst/>
          </a:prstGeom>
        </p:spPr>
        <p:txBody>
          <a:bodyPr>
            <a:noAutofit/>
          </a:bodyPr>
          <a:lstStyle>
            <a:lvl1pPr defTabSz="479044">
              <a:spcBef>
                <a:spcPts val="1800"/>
              </a:spcBef>
              <a:defRPr sz="4264"/>
            </a:lvl1pPr>
          </a:lstStyle>
          <a:p>
            <a:r>
              <a:rPr sz="2800" dirty="0">
                <a:latin typeface="Franklin Gothic Demi" panose="020B0703020102020204" pitchFamily="34" charset="0"/>
              </a:rPr>
              <a:t>View the Internet as a place</a:t>
            </a:r>
          </a:p>
        </p:txBody>
      </p:sp>
      <p:sp>
        <p:nvSpPr>
          <p:cNvPr id="151" name="Shape 151"/>
          <p:cNvSpPr>
            <a:spLocks noGrp="1"/>
          </p:cNvSpPr>
          <p:nvPr>
            <p:ph type="body" sz="half" idx="1"/>
          </p:nvPr>
        </p:nvSpPr>
        <p:spPr>
          <a:prstGeom prst="rect">
            <a:avLst/>
          </a:prstGeom>
        </p:spPr>
        <p:txBody>
          <a:bodyPr>
            <a:noAutofit/>
          </a:bodyPr>
          <a:lstStyle/>
          <a:p>
            <a:pPr marL="0" indent="0">
              <a:spcBef>
                <a:spcPts val="2300"/>
              </a:spcBef>
              <a:buSzTx/>
              <a:buFontTx/>
              <a:buNone/>
              <a:defRPr sz="5200" cap="all">
                <a:solidFill>
                  <a:srgbClr val="747676"/>
                </a:solidFill>
                <a:latin typeface="+mn-lt"/>
                <a:ea typeface="+mn-ea"/>
                <a:cs typeface="+mn-cs"/>
                <a:sym typeface="DIN Condensed"/>
              </a:defRPr>
            </a:pPr>
            <a:r>
              <a:rPr sz="4700" dirty="0">
                <a:latin typeface="Franklin Gothic Demi" panose="020B0703020102020204" pitchFamily="34" charset="0"/>
              </a:rPr>
              <a:t>Would you let your child go out alone without first asking where they are going?</a:t>
            </a:r>
          </a:p>
          <a:p>
            <a:pPr marL="0" indent="0">
              <a:spcBef>
                <a:spcPts val="2300"/>
              </a:spcBef>
              <a:buSzTx/>
              <a:buFontTx/>
              <a:buNone/>
              <a:defRPr sz="5200" cap="all">
                <a:solidFill>
                  <a:srgbClr val="747676"/>
                </a:solidFill>
                <a:latin typeface="+mn-lt"/>
                <a:ea typeface="+mn-ea"/>
                <a:cs typeface="+mn-cs"/>
                <a:sym typeface="DIN Condensed"/>
              </a:defRPr>
            </a:pPr>
            <a:r>
              <a:rPr sz="4700" dirty="0">
                <a:latin typeface="Franklin Gothic Demi" panose="020B0703020102020204" pitchFamily="34" charset="0"/>
              </a:rPr>
              <a:t>...who with?</a:t>
            </a:r>
          </a:p>
          <a:p>
            <a:pPr marL="0" indent="0">
              <a:spcBef>
                <a:spcPts val="2300"/>
              </a:spcBef>
              <a:buSzTx/>
              <a:buFontTx/>
              <a:buNone/>
              <a:defRPr sz="5200" cap="all">
                <a:solidFill>
                  <a:srgbClr val="747676"/>
                </a:solidFill>
                <a:latin typeface="+mn-lt"/>
                <a:ea typeface="+mn-ea"/>
                <a:cs typeface="+mn-cs"/>
                <a:sym typeface="DIN Condensed"/>
              </a:defRPr>
            </a:pPr>
            <a:r>
              <a:rPr sz="4700" dirty="0">
                <a:latin typeface="Franklin Gothic Demi" panose="020B0703020102020204" pitchFamily="34" charset="0"/>
              </a:rPr>
              <a:t>...without setting  boundaries?</a:t>
            </a:r>
          </a:p>
        </p:txBody>
      </p:sp>
    </p:spTree>
  </p:cSld>
  <p:clrMapOvr>
    <a:masterClrMapping/>
  </p:clrMapOvr>
  <p:transition xmlns:p14="http://schemas.microsoft.com/office/powerpoint/2010/mai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body" sz="quarter" idx="1"/>
          </p:nvPr>
        </p:nvSpPr>
        <p:spPr>
          <a:xfrm>
            <a:off x="-304800" y="363190"/>
            <a:ext cx="11861801" cy="1333501"/>
          </a:xfrm>
          <a:prstGeom prst="rect">
            <a:avLst/>
          </a:prstGeom>
        </p:spPr>
        <p:txBody>
          <a:bodyPr>
            <a:normAutofit/>
          </a:bodyPr>
          <a:lstStyle>
            <a:lvl1pPr algn="r" defTabSz="467359">
              <a:lnSpc>
                <a:spcPct val="80000"/>
              </a:lnSpc>
              <a:spcBef>
                <a:spcPts val="0"/>
              </a:spcBef>
              <a:defRPr sz="9680" cap="all" spc="0">
                <a:latin typeface="+mn-lt"/>
                <a:ea typeface="+mn-ea"/>
                <a:cs typeface="+mn-cs"/>
                <a:sym typeface="DIN Condensed"/>
              </a:defRPr>
            </a:lvl1pPr>
          </a:lstStyle>
          <a:p>
            <a:r>
              <a:rPr sz="8000" dirty="0">
                <a:latin typeface="Franklin Gothic Demi" panose="020B0703020102020204" pitchFamily="34" charset="0"/>
              </a:rPr>
              <a:t>Where are you going? </a:t>
            </a:r>
          </a:p>
        </p:txBody>
      </p:sp>
      <p:sp>
        <p:nvSpPr>
          <p:cNvPr id="154" name="Shape 154"/>
          <p:cNvSpPr/>
          <p:nvPr/>
        </p:nvSpPr>
        <p:spPr>
          <a:xfrm>
            <a:off x="299400" y="7928725"/>
            <a:ext cx="12406000" cy="11367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70000"/>
              </a:lnSpc>
              <a:spcBef>
                <a:spcPts val="600"/>
              </a:spcBef>
              <a:defRPr sz="4800" spc="0">
                <a:solidFill>
                  <a:srgbClr val="747676"/>
                </a:solidFill>
              </a:defRPr>
            </a:pPr>
            <a:r>
              <a:rPr dirty="0">
                <a:latin typeface="Franklin Gothic Demi" panose="020B0703020102020204" pitchFamily="34" charset="0"/>
              </a:rPr>
              <a:t>Stay up to date with apps and sites that are popular, visit </a:t>
            </a:r>
            <a:r>
              <a:rPr u="sng" dirty="0">
                <a:latin typeface="Franklin Gothic Demi" panose="020B0703020102020204" pitchFamily="34" charset="0"/>
                <a:hlinkClick r:id="rId2"/>
              </a:rPr>
              <a:t>net-aware.org.uk</a:t>
            </a:r>
          </a:p>
        </p:txBody>
      </p:sp>
      <p:sp>
        <p:nvSpPr>
          <p:cNvPr id="155" name="Shape 155"/>
          <p:cNvSpPr/>
          <p:nvPr/>
        </p:nvSpPr>
        <p:spPr>
          <a:xfrm>
            <a:off x="299400" y="1296693"/>
            <a:ext cx="12690727" cy="4719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2300"/>
              </a:spcBef>
              <a:defRPr sz="3600" cap="all" spc="0">
                <a:solidFill>
                  <a:srgbClr val="747676"/>
                </a:solidFill>
                <a:latin typeface="+mn-lt"/>
                <a:ea typeface="+mn-ea"/>
                <a:cs typeface="+mn-cs"/>
                <a:sym typeface="DIN Condensed"/>
              </a:defRPr>
            </a:lvl1pPr>
          </a:lstStyle>
          <a:p>
            <a:r>
              <a:rPr sz="2400" dirty="0">
                <a:latin typeface="Franklin Gothic Demi" panose="020B0703020102020204" pitchFamily="34" charset="0"/>
              </a:rPr>
              <a:t>Would you allow your child to go somewhere that was not age appropriate?</a:t>
            </a:r>
          </a:p>
        </p:txBody>
      </p:sp>
      <p:sp>
        <p:nvSpPr>
          <p:cNvPr id="156" name="Shape 156"/>
          <p:cNvSpPr/>
          <p:nvPr/>
        </p:nvSpPr>
        <p:spPr>
          <a:xfrm>
            <a:off x="7837580" y="2088829"/>
            <a:ext cx="4590207" cy="26879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r>
              <a:rPr i="1" dirty="0">
                <a:latin typeface="Franklin Gothic Demi" panose="020B0703020102020204" pitchFamily="34" charset="0"/>
              </a:rPr>
              <a:t>What goes on the internet stays on the internet - can you think of examples of professionals who have had online activity come back to haunt them?</a:t>
            </a:r>
          </a:p>
        </p:txBody>
      </p:sp>
      <p:sp>
        <p:nvSpPr>
          <p:cNvPr id="157" name="Shape 157"/>
          <p:cNvSpPr/>
          <p:nvPr/>
        </p:nvSpPr>
        <p:spPr>
          <a:xfrm>
            <a:off x="7837580" y="5188034"/>
            <a:ext cx="4354117" cy="18261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r>
              <a:rPr i="1" dirty="0">
                <a:latin typeface="Franklin Gothic Demi" panose="020B0703020102020204" pitchFamily="34" charset="0"/>
              </a:rPr>
              <a:t>Faking your age involves lying and exposes young children to inappropriate content </a:t>
            </a:r>
          </a:p>
        </p:txBody>
      </p:sp>
      <p:pic>
        <p:nvPicPr>
          <p:cNvPr id="158" name="3F445356-B25B-40CE-A9DC-7327B5CF3DE0-L0-001.jpeg"/>
          <p:cNvPicPr>
            <a:picLocks noChangeAspect="1"/>
          </p:cNvPicPr>
          <p:nvPr/>
        </p:nvPicPr>
        <p:blipFill>
          <a:blip r:embed="rId3">
            <a:extLst/>
          </a:blip>
          <a:stretch>
            <a:fillRect/>
          </a:stretch>
        </p:blipFill>
        <p:spPr>
          <a:xfrm>
            <a:off x="1499236" y="2388687"/>
            <a:ext cx="5005812" cy="5005812"/>
          </a:xfrm>
          <a:prstGeom prst="rect">
            <a:avLst/>
          </a:prstGeom>
          <a:ln w="12700">
            <a:miter lim="400000"/>
          </a:ln>
        </p:spPr>
      </p:pic>
    </p:spTree>
  </p:cSld>
  <p:clrMapOvr>
    <a:masterClrMapping/>
  </p:clrMapOvr>
  <p:transition xmlns:p14="http://schemas.microsoft.com/office/powerpoint/2010/mai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p:cNvSpPr>
          <p:nvPr>
            <p:ph type="body" sz="quarter" idx="1"/>
          </p:nvPr>
        </p:nvSpPr>
        <p:spPr>
          <a:xfrm>
            <a:off x="-265752" y="311438"/>
            <a:ext cx="13087230" cy="1333501"/>
          </a:xfrm>
          <a:prstGeom prst="rect">
            <a:avLst/>
          </a:prstGeom>
        </p:spPr>
        <p:txBody>
          <a:bodyPr>
            <a:noAutofit/>
          </a:bodyPr>
          <a:lstStyle>
            <a:lvl1pPr algn="r" defTabSz="467359">
              <a:lnSpc>
                <a:spcPct val="80000"/>
              </a:lnSpc>
              <a:spcBef>
                <a:spcPts val="0"/>
              </a:spcBef>
              <a:defRPr sz="9680" cap="all" spc="0">
                <a:latin typeface="+mn-lt"/>
                <a:ea typeface="+mn-ea"/>
                <a:cs typeface="+mn-cs"/>
                <a:sym typeface="DIN Condensed"/>
              </a:defRPr>
            </a:lvl1pPr>
          </a:lstStyle>
          <a:p>
            <a:r>
              <a:rPr sz="8000" dirty="0">
                <a:latin typeface="Franklin Gothic Demi" panose="020B0703020102020204" pitchFamily="34" charset="0"/>
              </a:rPr>
              <a:t>Who are you going with? </a:t>
            </a:r>
          </a:p>
        </p:txBody>
      </p:sp>
      <p:sp>
        <p:nvSpPr>
          <p:cNvPr id="161" name="Shape 161"/>
          <p:cNvSpPr/>
          <p:nvPr/>
        </p:nvSpPr>
        <p:spPr>
          <a:xfrm>
            <a:off x="524273" y="7549008"/>
            <a:ext cx="12038788" cy="1826141"/>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r>
              <a:rPr dirty="0">
                <a:latin typeface="Franklin Gothic Demi" panose="020B0703020102020204" pitchFamily="34" charset="0"/>
              </a:rPr>
              <a:t>Ensure you and your child know how to set privacy settings, block unwanted users and report inappropriate content on major social networking sites  Stay up to date with apps and sites that are popular, visit </a:t>
            </a:r>
            <a:r>
              <a:rPr u="sng" dirty="0">
                <a:latin typeface="Franklin Gothic Demi" panose="020B0703020102020204" pitchFamily="34" charset="0"/>
                <a:hlinkClick r:id="rId2"/>
              </a:rPr>
              <a:t>http://h2bsafetycentre.com</a:t>
            </a:r>
          </a:p>
        </p:txBody>
      </p:sp>
      <p:pic>
        <p:nvPicPr>
          <p:cNvPr id="162" name="B9DB00D6-44CB-436B-8167-6655B63C58D7-L0-001.jpeg"/>
          <p:cNvPicPr>
            <a:picLocks noChangeAspect="1"/>
          </p:cNvPicPr>
          <p:nvPr/>
        </p:nvPicPr>
        <p:blipFill>
          <a:blip r:embed="rId3">
            <a:extLst/>
          </a:blip>
          <a:stretch>
            <a:fillRect/>
          </a:stretch>
        </p:blipFill>
        <p:spPr>
          <a:xfrm>
            <a:off x="3019291" y="3654288"/>
            <a:ext cx="5139226" cy="3419922"/>
          </a:xfrm>
          <a:prstGeom prst="rect">
            <a:avLst/>
          </a:prstGeom>
          <a:ln w="12700">
            <a:miter lim="400000"/>
          </a:ln>
        </p:spPr>
      </p:pic>
      <p:pic>
        <p:nvPicPr>
          <p:cNvPr id="163" name="1DD8D4A1-96AC-4990-A948-5682B01BF514-L0-001.jpeg"/>
          <p:cNvPicPr>
            <a:picLocks noChangeAspect="1"/>
          </p:cNvPicPr>
          <p:nvPr/>
        </p:nvPicPr>
        <p:blipFill>
          <a:blip r:embed="rId4">
            <a:extLst/>
          </a:blip>
          <a:stretch>
            <a:fillRect/>
          </a:stretch>
        </p:blipFill>
        <p:spPr>
          <a:xfrm>
            <a:off x="337484" y="1753060"/>
            <a:ext cx="4600154" cy="3360269"/>
          </a:xfrm>
          <a:prstGeom prst="rect">
            <a:avLst/>
          </a:prstGeom>
          <a:ln w="12700">
            <a:miter lim="400000"/>
          </a:ln>
        </p:spPr>
      </p:pic>
      <p:pic>
        <p:nvPicPr>
          <p:cNvPr id="164" name="C03A3959-1137-4895-946C-9F77C0D175C8-L0-001.jpeg"/>
          <p:cNvPicPr>
            <a:picLocks noChangeAspect="1"/>
          </p:cNvPicPr>
          <p:nvPr/>
        </p:nvPicPr>
        <p:blipFill>
          <a:blip r:embed="rId5">
            <a:extLst/>
          </a:blip>
          <a:stretch>
            <a:fillRect/>
          </a:stretch>
        </p:blipFill>
        <p:spPr>
          <a:xfrm>
            <a:off x="8158517" y="2342445"/>
            <a:ext cx="4256966" cy="4256967"/>
          </a:xfrm>
          <a:prstGeom prst="rect">
            <a:avLst/>
          </a:prstGeom>
          <a:ln w="12700">
            <a:miter lim="400000"/>
          </a:ln>
        </p:spPr>
      </p:pic>
    </p:spTree>
  </p:cSld>
  <p:clrMapOvr>
    <a:masterClrMapping/>
  </p:clrMapOvr>
  <p:transition xmlns:p14="http://schemas.microsoft.com/office/powerpoint/2010/mai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CD979D75-1FC4-468C-BD6F-FE6575C60D42-L0-001.jpeg"/>
          <p:cNvPicPr>
            <a:picLocks noGrp="1" noChangeAspect="1"/>
          </p:cNvPicPr>
          <p:nvPr>
            <p:ph type="pic" idx="13"/>
          </p:nvPr>
        </p:nvPicPr>
        <p:blipFill>
          <a:blip r:embed="rId2">
            <a:extLst/>
          </a:blip>
          <a:srcRect l="38165" r="38165"/>
          <a:stretch>
            <a:fillRect/>
          </a:stretch>
        </p:blipFill>
        <p:spPr>
          <a:prstGeom prst="rect">
            <a:avLst/>
          </a:prstGeom>
        </p:spPr>
      </p:pic>
      <p:sp>
        <p:nvSpPr>
          <p:cNvPr id="167" name="Shape 167"/>
          <p:cNvSpPr>
            <a:spLocks noGrp="1"/>
          </p:cNvSpPr>
          <p:nvPr>
            <p:ph type="body" idx="14"/>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68" name="Shape 168"/>
          <p:cNvSpPr>
            <a:spLocks noGrp="1"/>
          </p:cNvSpPr>
          <p:nvPr>
            <p:ph type="title"/>
          </p:nvPr>
        </p:nvSpPr>
        <p:spPr>
          <a:xfrm>
            <a:off x="7023100" y="723900"/>
            <a:ext cx="5397500" cy="1079500"/>
          </a:xfrm>
          <a:prstGeom prst="rect">
            <a:avLst/>
          </a:prstGeom>
        </p:spPr>
        <p:txBody>
          <a:bodyPr>
            <a:normAutofit/>
          </a:bodyPr>
          <a:lstStyle>
            <a:lvl1pPr defTabSz="490727">
              <a:spcBef>
                <a:spcPts val="1900"/>
              </a:spcBef>
              <a:defRPr sz="4368"/>
            </a:lvl1pPr>
          </a:lstStyle>
          <a:p>
            <a:r>
              <a:rPr sz="2800" dirty="0">
                <a:latin typeface="Franklin Gothic Demi" panose="020B0703020102020204" pitchFamily="34" charset="0"/>
              </a:rPr>
              <a:t>Setting rules &amp; boundaries </a:t>
            </a:r>
          </a:p>
        </p:txBody>
      </p:sp>
      <p:sp>
        <p:nvSpPr>
          <p:cNvPr id="169" name="Shape 169"/>
          <p:cNvSpPr>
            <a:spLocks noGrp="1"/>
          </p:cNvSpPr>
          <p:nvPr>
            <p:ph type="body" sz="half" idx="1"/>
          </p:nvPr>
        </p:nvSpPr>
        <p:spPr>
          <a:prstGeom prst="rect">
            <a:avLst/>
          </a:prstGeom>
        </p:spPr>
        <p:txBody>
          <a:bodyPr>
            <a:noAutofit/>
          </a:bodyPr>
          <a:lstStyle/>
          <a:p>
            <a:pPr marL="0" indent="0" algn="ctr" defTabSz="432308">
              <a:spcBef>
                <a:spcPts val="1700"/>
              </a:spcBef>
              <a:buSzTx/>
              <a:buFontTx/>
              <a:buNone/>
              <a:defRPr sz="3848" cap="all">
                <a:solidFill>
                  <a:srgbClr val="747676"/>
                </a:solidFill>
                <a:latin typeface="+mn-lt"/>
                <a:ea typeface="+mn-ea"/>
                <a:cs typeface="+mn-cs"/>
                <a:sym typeface="DIN Condensed"/>
              </a:defRPr>
            </a:pPr>
            <a:r>
              <a:rPr sz="3800" dirty="0">
                <a:latin typeface="Franklin Gothic Demi" panose="020B0703020102020204" pitchFamily="34" charset="0"/>
              </a:rPr>
              <a:t>It is useful to agree rules together </a:t>
            </a:r>
          </a:p>
          <a:p>
            <a:pPr marL="488989" indent="-488989" defTabSz="432308">
              <a:spcBef>
                <a:spcPts val="1700"/>
              </a:spcBef>
              <a:defRPr sz="3330" cap="all">
                <a:solidFill>
                  <a:srgbClr val="747676"/>
                </a:solidFill>
              </a:defRPr>
            </a:pPr>
            <a:r>
              <a:rPr sz="3800" dirty="0">
                <a:latin typeface="Franklin Gothic Demi" panose="020B0703020102020204" pitchFamily="34" charset="0"/>
              </a:rPr>
              <a:t>When they go online</a:t>
            </a:r>
          </a:p>
          <a:p>
            <a:pPr marL="488989" indent="-488989" defTabSz="432308">
              <a:spcBef>
                <a:spcPts val="1700"/>
              </a:spcBef>
              <a:defRPr sz="3330" cap="all">
                <a:solidFill>
                  <a:srgbClr val="747676"/>
                </a:solidFill>
              </a:defRPr>
            </a:pPr>
            <a:r>
              <a:rPr sz="3800" dirty="0">
                <a:latin typeface="Franklin Gothic Demi" panose="020B0703020102020204" pitchFamily="34" charset="0"/>
              </a:rPr>
              <a:t>How long for</a:t>
            </a:r>
          </a:p>
          <a:p>
            <a:pPr marL="488989" indent="-488989" defTabSz="432308">
              <a:spcBef>
                <a:spcPts val="1700"/>
              </a:spcBef>
              <a:defRPr sz="3330" cap="all">
                <a:solidFill>
                  <a:srgbClr val="747676"/>
                </a:solidFill>
              </a:defRPr>
            </a:pPr>
            <a:r>
              <a:rPr sz="3800" dirty="0">
                <a:latin typeface="Franklin Gothic Demi" panose="020B0703020102020204" pitchFamily="34" charset="0"/>
              </a:rPr>
              <a:t>Sharing images and video</a:t>
            </a:r>
          </a:p>
          <a:p>
            <a:pPr marL="488989" indent="-488989" defTabSz="432308">
              <a:spcBef>
                <a:spcPts val="1700"/>
              </a:spcBef>
              <a:defRPr sz="3330" cap="all">
                <a:solidFill>
                  <a:srgbClr val="747676"/>
                </a:solidFill>
              </a:defRPr>
            </a:pPr>
            <a:r>
              <a:rPr sz="3800" dirty="0">
                <a:latin typeface="Franklin Gothic Demi" panose="020B0703020102020204" pitchFamily="34" charset="0"/>
              </a:rPr>
              <a:t>Websites and apps they can use</a:t>
            </a:r>
          </a:p>
          <a:p>
            <a:pPr marL="488989" indent="-488989" defTabSz="432308">
              <a:spcBef>
                <a:spcPts val="1700"/>
              </a:spcBef>
              <a:defRPr sz="3330" cap="all">
                <a:solidFill>
                  <a:srgbClr val="747676"/>
                </a:solidFill>
              </a:defRPr>
            </a:pPr>
            <a:r>
              <a:rPr sz="3800" dirty="0">
                <a:latin typeface="Franklin Gothic Demi" panose="020B0703020102020204" pitchFamily="34" charset="0"/>
              </a:rPr>
              <a:t>How to treat people</a:t>
            </a:r>
          </a:p>
        </p:txBody>
      </p:sp>
    </p:spTree>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body" idx="14"/>
          </p:nvPr>
        </p:nvSpPr>
        <p:spPr>
          <a:xfrm>
            <a:off x="207448" y="1574800"/>
            <a:ext cx="12589903" cy="0"/>
          </a:xfrm>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72" name="Shape 172"/>
          <p:cNvSpPr>
            <a:spLocks noGrp="1"/>
          </p:cNvSpPr>
          <p:nvPr>
            <p:ph type="title"/>
          </p:nvPr>
        </p:nvSpPr>
        <p:spPr>
          <a:xfrm>
            <a:off x="2162682" y="5896"/>
            <a:ext cx="8302684" cy="1422854"/>
          </a:xfrm>
          <a:prstGeom prst="rect">
            <a:avLst/>
          </a:prstGeom>
        </p:spPr>
        <p:txBody>
          <a:bodyPr>
            <a:normAutofit fontScale="90000"/>
          </a:bodyPr>
          <a:lstStyle>
            <a:lvl1pPr algn="ctr" defTabSz="379729">
              <a:spcBef>
                <a:spcPts val="1400"/>
              </a:spcBef>
              <a:defRPr sz="12089"/>
            </a:lvl1pPr>
          </a:lstStyle>
          <a:p>
            <a:r>
              <a:rPr dirty="0">
                <a:latin typeface="Franklin Gothic Demi" panose="020B0703020102020204" pitchFamily="34" charset="0"/>
              </a:rPr>
              <a:t>Quick tips</a:t>
            </a:r>
          </a:p>
        </p:txBody>
      </p:sp>
      <p:sp>
        <p:nvSpPr>
          <p:cNvPr id="173" name="Shape 173"/>
          <p:cNvSpPr>
            <a:spLocks noGrp="1"/>
          </p:cNvSpPr>
          <p:nvPr>
            <p:ph type="body" idx="1"/>
          </p:nvPr>
        </p:nvSpPr>
        <p:spPr>
          <a:xfrm>
            <a:off x="521715" y="2241866"/>
            <a:ext cx="11584619" cy="7226301"/>
          </a:xfrm>
          <a:prstGeom prst="rect">
            <a:avLst/>
          </a:prstGeom>
        </p:spPr>
        <p:txBody>
          <a:bodyPr>
            <a:normAutofit/>
          </a:bodyPr>
          <a:lstStyle/>
          <a:p>
            <a:pPr marL="580571" indent="-580571">
              <a:defRPr sz="4000"/>
            </a:pPr>
            <a:r>
              <a:rPr sz="4400" dirty="0">
                <a:latin typeface="Franklin Gothic Demi" panose="020B0703020102020204" pitchFamily="34" charset="0"/>
              </a:rPr>
              <a:t>Talk to your child about their online activity early and often</a:t>
            </a:r>
          </a:p>
          <a:p>
            <a:pPr marL="580571" indent="-580571">
              <a:defRPr sz="4000"/>
            </a:pPr>
            <a:r>
              <a:rPr sz="4400" dirty="0">
                <a:latin typeface="Franklin Gothic Demi" panose="020B0703020102020204" pitchFamily="34" charset="0"/>
              </a:rPr>
              <a:t>Explore online together</a:t>
            </a:r>
          </a:p>
          <a:p>
            <a:pPr marL="580571" indent="-580571">
              <a:defRPr sz="4000"/>
            </a:pPr>
            <a:r>
              <a:rPr sz="4400" dirty="0">
                <a:latin typeface="Franklin Gothic Demi" panose="020B0703020102020204" pitchFamily="34" charset="0"/>
              </a:rPr>
              <a:t>Know who your child is talking to</a:t>
            </a:r>
          </a:p>
          <a:p>
            <a:pPr marL="580571" indent="-580571">
              <a:defRPr sz="4000"/>
            </a:pPr>
            <a:r>
              <a:rPr sz="4400" dirty="0">
                <a:latin typeface="Franklin Gothic Demi" panose="020B0703020102020204" pitchFamily="34" charset="0"/>
              </a:rPr>
              <a:t>Make sure the content is age appropriate </a:t>
            </a:r>
          </a:p>
          <a:p>
            <a:pPr marL="580571" indent="-580571">
              <a:defRPr sz="4000"/>
            </a:pPr>
            <a:r>
              <a:rPr sz="4400" dirty="0">
                <a:latin typeface="Franklin Gothic Demi" panose="020B0703020102020204" pitchFamily="34" charset="0"/>
              </a:rPr>
              <a:t>Use parental controls </a:t>
            </a:r>
          </a:p>
          <a:p>
            <a:pPr marL="580571" indent="-580571">
              <a:defRPr sz="4000"/>
            </a:pPr>
            <a:r>
              <a:rPr sz="4400" dirty="0">
                <a:latin typeface="Franklin Gothic Demi" panose="020B0703020102020204" pitchFamily="34" charset="0"/>
              </a:rPr>
              <a:t>Check your child knows about privacy settings </a:t>
            </a:r>
            <a:r>
              <a:rPr sz="4400" dirty="0" err="1">
                <a:latin typeface="Franklin Gothic Demi" panose="020B0703020102020204" pitchFamily="34" charset="0"/>
              </a:rPr>
              <a:t>etc</a:t>
            </a:r>
            <a:r>
              <a:rPr sz="4400" dirty="0">
                <a:latin typeface="Franklin Gothic Demi" panose="020B0703020102020204" pitchFamily="34" charset="0"/>
              </a:rPr>
              <a:t> </a:t>
            </a:r>
          </a:p>
        </p:txBody>
      </p:sp>
    </p:spTree>
  </p:cSld>
  <p:clrMapOvr>
    <a:masterClrMapping/>
  </p:clrMapOvr>
  <p:transition xmlns:p14="http://schemas.microsoft.com/office/powerpoint/2010/main" spd="slow"/>
</p:sld>
</file>

<file path=ppt/theme/theme1.xml><?xml version="1.0" encoding="utf-8"?>
<a:theme xmlns:a="http://schemas.openxmlformats.org/drawingml/2006/main"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0" u="none" strike="noStrike" cap="none" spc="28" normalizeH="0" baseline="0">
            <a:ln>
              <a:noFill/>
            </a:ln>
            <a:solidFill>
              <a:srgbClr val="5C5C5C"/>
            </a:solidFill>
            <a:effectLst/>
            <a:uFillTx/>
            <a:latin typeface="Iowan Old Style Italic"/>
            <a:ea typeface="Iowan Old Style Italic"/>
            <a:cs typeface="Iowan Old Style Italic"/>
            <a:sym typeface="Iowan Old Style Ital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TotalTime>
  <Words>396</Words>
  <Application>Microsoft Macintosh PowerPoint</Application>
  <PresentationFormat>Custom</PresentationFormat>
  <Paragraphs>46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New_Template9</vt:lpstr>
      <vt:lpstr>Digital Safety</vt:lpstr>
      <vt:lpstr>What do children do online?</vt:lpstr>
      <vt:lpstr>PowerPoint Presentation</vt:lpstr>
      <vt:lpstr>The risks </vt:lpstr>
      <vt:lpstr>What can I do to help my child stay safe online?</vt:lpstr>
      <vt:lpstr>View the Internet as a place</vt:lpstr>
      <vt:lpstr>PowerPoint Presentation</vt:lpstr>
      <vt:lpstr>PowerPoint Presentation</vt:lpstr>
      <vt:lpstr>Setting rules &amp; boundaries </vt:lpstr>
      <vt:lpstr>Quick tips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Safety</dc:title>
  <dc:creator>Nadia Kettles</dc:creator>
  <cp:lastModifiedBy>Jane Giebeler</cp:lastModifiedBy>
  <cp:revision>3</cp:revision>
  <dcterms:modified xsi:type="dcterms:W3CDTF">2017-05-12T08:45:13Z</dcterms:modified>
</cp:coreProperties>
</file>